
<file path=[Content_Types].xml><?xml version="1.0" encoding="utf-8"?>
<Types xmlns="http://schemas.openxmlformats.org/package/2006/content-types">
  <Default Extension="bmp" ContentType="image/bmp"/>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97"/>
  </p:notesMasterIdLst>
  <p:sldIdLst>
    <p:sldId id="256" r:id="rId3"/>
    <p:sldId id="257" r:id="rId4"/>
    <p:sldId id="328" r:id="rId5"/>
    <p:sldId id="259" r:id="rId6"/>
    <p:sldId id="260" r:id="rId7"/>
    <p:sldId id="261" r:id="rId8"/>
    <p:sldId id="330" r:id="rId9"/>
    <p:sldId id="262" r:id="rId10"/>
    <p:sldId id="361" r:id="rId11"/>
    <p:sldId id="358" r:id="rId12"/>
    <p:sldId id="359" r:id="rId13"/>
    <p:sldId id="415" r:id="rId14"/>
    <p:sldId id="413" r:id="rId15"/>
    <p:sldId id="414" r:id="rId16"/>
    <p:sldId id="364" r:id="rId17"/>
    <p:sldId id="365" r:id="rId18"/>
    <p:sldId id="416" r:id="rId19"/>
    <p:sldId id="367" r:id="rId20"/>
    <p:sldId id="263" r:id="rId21"/>
    <p:sldId id="336" r:id="rId22"/>
    <p:sldId id="354" r:id="rId23"/>
    <p:sldId id="335" r:id="rId24"/>
    <p:sldId id="339" r:id="rId25"/>
    <p:sldId id="357" r:id="rId26"/>
    <p:sldId id="366" r:id="rId27"/>
    <p:sldId id="355" r:id="rId28"/>
    <p:sldId id="337" r:id="rId29"/>
    <p:sldId id="351" r:id="rId30"/>
    <p:sldId id="352" r:id="rId31"/>
    <p:sldId id="265" r:id="rId32"/>
    <p:sldId id="331" r:id="rId33"/>
    <p:sldId id="266" r:id="rId34"/>
    <p:sldId id="368" r:id="rId35"/>
    <p:sldId id="417" r:id="rId36"/>
    <p:sldId id="369" r:id="rId37"/>
    <p:sldId id="370" r:id="rId38"/>
    <p:sldId id="371" r:id="rId39"/>
    <p:sldId id="372" r:id="rId40"/>
    <p:sldId id="418" r:id="rId41"/>
    <p:sldId id="373" r:id="rId42"/>
    <p:sldId id="375" r:id="rId43"/>
    <p:sldId id="376" r:id="rId44"/>
    <p:sldId id="377" r:id="rId45"/>
    <p:sldId id="420" r:id="rId46"/>
    <p:sldId id="378" r:id="rId47"/>
    <p:sldId id="349" r:id="rId48"/>
    <p:sldId id="379" r:id="rId49"/>
    <p:sldId id="347" r:id="rId50"/>
    <p:sldId id="348" r:id="rId51"/>
    <p:sldId id="412" r:id="rId52"/>
    <p:sldId id="325" r:id="rId53"/>
    <p:sldId id="338" r:id="rId54"/>
    <p:sldId id="283" r:id="rId55"/>
    <p:sldId id="284" r:id="rId56"/>
    <p:sldId id="285" r:id="rId57"/>
    <p:sldId id="286" r:id="rId58"/>
    <p:sldId id="287" r:id="rId59"/>
    <p:sldId id="419" r:id="rId60"/>
    <p:sldId id="288" r:id="rId61"/>
    <p:sldId id="289" r:id="rId62"/>
    <p:sldId id="290" r:id="rId63"/>
    <p:sldId id="291" r:id="rId64"/>
    <p:sldId id="292" r:id="rId65"/>
    <p:sldId id="293" r:id="rId66"/>
    <p:sldId id="302" r:id="rId67"/>
    <p:sldId id="356" r:id="rId68"/>
    <p:sldId id="310" r:id="rId69"/>
    <p:sldId id="294" r:id="rId70"/>
    <p:sldId id="296" r:id="rId71"/>
    <p:sldId id="299" r:id="rId72"/>
    <p:sldId id="300" r:id="rId73"/>
    <p:sldId id="301" r:id="rId74"/>
    <p:sldId id="305" r:id="rId75"/>
    <p:sldId id="307" r:id="rId76"/>
    <p:sldId id="308" r:id="rId77"/>
    <p:sldId id="297" r:id="rId78"/>
    <p:sldId id="304" r:id="rId79"/>
    <p:sldId id="303" r:id="rId80"/>
    <p:sldId id="306" r:id="rId81"/>
    <p:sldId id="309" r:id="rId82"/>
    <p:sldId id="295" r:id="rId83"/>
    <p:sldId id="311" r:id="rId84"/>
    <p:sldId id="313" r:id="rId85"/>
    <p:sldId id="269" r:id="rId86"/>
    <p:sldId id="314" r:id="rId87"/>
    <p:sldId id="317" r:id="rId88"/>
    <p:sldId id="318" r:id="rId89"/>
    <p:sldId id="323" r:id="rId90"/>
    <p:sldId id="320" r:id="rId91"/>
    <p:sldId id="316" r:id="rId92"/>
    <p:sldId id="321" r:id="rId93"/>
    <p:sldId id="322" r:id="rId94"/>
    <p:sldId id="324" r:id="rId95"/>
    <p:sldId id="343" r:id="rId96"/>
  </p:sldIdLst>
  <p:sldSz cx="12192000" cy="6858000"/>
  <p:notesSz cx="6858000" cy="9144000"/>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93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noRot="1" noChangeAspect="1" noEditPoints="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strike="noStrike">
                <a:solidFill>
                  <a:srgbClr val="000000"/>
                </a:solidFill>
                <a:latin typeface="Calibri"/>
              </a:rPr>
              <a:t>Click to move the slide</a:t>
            </a:r>
          </a:p>
        </p:txBody>
      </p:sp>
      <p:sp>
        <p:nvSpPr>
          <p:cNvPr id="83" name="PlaceHolder 2"/>
          <p:cNvSpPr>
            <a:spLocks noGrp="1" noEditPoints="1"/>
          </p:cNvSpPr>
          <p:nvPr>
            <p:ph type="body"/>
          </p:nvPr>
        </p:nvSpPr>
        <p:spPr>
          <a:xfrm>
            <a:off x="756000" y="5078520"/>
            <a:ext cx="6047640" cy="4811040"/>
          </a:xfrm>
          <a:prstGeom prst="rect">
            <a:avLst/>
          </a:prstGeom>
          <a:noFill/>
          <a:ln w="0">
            <a:noFill/>
          </a:ln>
        </p:spPr>
        <p:txBody>
          <a:bodyPr lIns="0" tIns="0" rIns="0" bIns="0" anchor="t">
            <a:noAutofit/>
          </a:bodyPr>
          <a:lstStyle/>
          <a:p>
            <a:pPr lvl="0"/>
            <a:r>
              <a:rPr lang="en-AU" sz="2000" b="0" strike="noStrike">
                <a:latin typeface="Arial"/>
              </a:rPr>
              <a:t>Click to edit the notes format</a:t>
            </a:r>
          </a:p>
        </p:txBody>
      </p:sp>
      <p:sp>
        <p:nvSpPr>
          <p:cNvPr id="84" name="PlaceHolder 3"/>
          <p:cNvSpPr>
            <a:spLocks noGrp="1" noEditPoints="1"/>
          </p:cNvSpPr>
          <p:nvPr>
            <p:ph type="hdr"/>
          </p:nvPr>
        </p:nvSpPr>
        <p:spPr>
          <a:xfrm>
            <a:off x="0" y="0"/>
            <a:ext cx="3280680" cy="534240"/>
          </a:xfrm>
          <a:prstGeom prst="rect">
            <a:avLst/>
          </a:prstGeom>
          <a:noFill/>
          <a:ln w="0">
            <a:noFill/>
          </a:ln>
        </p:spPr>
        <p:txBody>
          <a:bodyPr lIns="0" tIns="0" rIns="0" bIns="0" anchor="t">
            <a:noAutofit/>
          </a:bodyPr>
          <a:lstStyle/>
          <a:p>
            <a:r>
              <a:rPr lang="en-AU" sz="1400" b="0" strike="noStrike">
                <a:latin typeface="Times New Roman"/>
              </a:rPr>
              <a:t>&lt;header&gt;</a:t>
            </a:r>
          </a:p>
        </p:txBody>
      </p:sp>
      <p:sp>
        <p:nvSpPr>
          <p:cNvPr id="85" name="PlaceHolder 4"/>
          <p:cNvSpPr>
            <a:spLocks noGrp="1" noEditPoints="1"/>
          </p:cNvSpPr>
          <p:nvPr>
            <p:ph type="dt" idx="7"/>
          </p:nvPr>
        </p:nvSpPr>
        <p:spPr>
          <a:xfrm>
            <a:off x="4278960" y="0"/>
            <a:ext cx="3280680" cy="534240"/>
          </a:xfrm>
          <a:prstGeom prst="rect">
            <a:avLst/>
          </a:prstGeom>
          <a:noFill/>
          <a:ln w="0">
            <a:noFill/>
          </a:ln>
        </p:spPr>
        <p:txBody>
          <a:bodyPr lIns="0" tIns="0" rIns="0" bIns="0" anchor="t">
            <a:noAutofit/>
          </a:bodyPr>
          <a:lstStyle>
            <a:lvl1pPr algn="r">
              <a:buNone/>
              <a:defRPr lang="en-AU" sz="1400" b="0" strike="noStrike">
                <a:latin typeface="Times New Roman"/>
              </a:defRPr>
            </a:lvl1pPr>
          </a:lstStyle>
          <a:p>
            <a:pPr algn="r">
              <a:buNone/>
            </a:pPr>
            <a:r>
              <a:rPr lang="en-AU" sz="1400" b="0" strike="noStrike">
                <a:latin typeface="Times New Roman"/>
              </a:rPr>
              <a:t>&lt;date/time&gt;</a:t>
            </a:r>
          </a:p>
        </p:txBody>
      </p:sp>
      <p:sp>
        <p:nvSpPr>
          <p:cNvPr id="86" name="PlaceHolder 5"/>
          <p:cNvSpPr>
            <a:spLocks noGrp="1" noEditPoints="1"/>
          </p:cNvSpPr>
          <p:nvPr>
            <p:ph type="ftr" idx="8"/>
          </p:nvPr>
        </p:nvSpPr>
        <p:spPr>
          <a:xfrm>
            <a:off x="0" y="10157400"/>
            <a:ext cx="3280680" cy="534240"/>
          </a:xfrm>
          <a:prstGeom prst="rect">
            <a:avLst/>
          </a:prstGeom>
          <a:noFill/>
          <a:ln w="0">
            <a:noFill/>
          </a:ln>
        </p:spPr>
        <p:txBody>
          <a:bodyPr lIns="0" tIns="0" rIns="0" bIns="0" anchor="b">
            <a:noAutofit/>
          </a:bodyPr>
          <a:lstStyle>
            <a:lvl1pPr>
              <a:defRPr lang="en-AU" sz="1400" b="0" strike="noStrike">
                <a:latin typeface="Times New Roman"/>
              </a:defRPr>
            </a:lvl1pPr>
          </a:lstStyle>
          <a:p>
            <a:r>
              <a:rPr lang="en-AU" sz="1400" b="0" strike="noStrike">
                <a:latin typeface="Times New Roman"/>
              </a:rPr>
              <a:t>&lt;footer&gt;</a:t>
            </a:r>
          </a:p>
        </p:txBody>
      </p:sp>
      <p:sp>
        <p:nvSpPr>
          <p:cNvPr id="87" name="PlaceHolder 6"/>
          <p:cNvSpPr>
            <a:spLocks noGrp="1" noEditPoints="1"/>
          </p:cNvSpPr>
          <p:nvPr>
            <p:ph type="sldNum" idx="9"/>
          </p:nvPr>
        </p:nvSpPr>
        <p:spPr>
          <a:xfrm>
            <a:off x="4278960" y="10157400"/>
            <a:ext cx="3280680" cy="534240"/>
          </a:xfrm>
          <a:prstGeom prst="rect">
            <a:avLst/>
          </a:prstGeom>
          <a:noFill/>
          <a:ln w="0">
            <a:noFill/>
          </a:ln>
        </p:spPr>
        <p:txBody>
          <a:bodyPr lIns="0" tIns="0" rIns="0" bIns="0" anchor="b">
            <a:noAutofit/>
          </a:bodyPr>
          <a:lstStyle>
            <a:lvl1pPr algn="r">
              <a:buNone/>
              <a:defRPr lang="en-AU" sz="1400" b="0" strike="noStrike">
                <a:latin typeface="Times New Roman"/>
              </a:defRPr>
            </a:lvl1pPr>
          </a:lstStyle>
          <a:p>
            <a:pPr algn="r">
              <a:buNone/>
            </a:pPr>
            <a:fld id="{54FBA649-3D77-46AF-809E-05761B76BD60}" type="slidenum">
              <a:rPr lang="en-AU" sz="1400" b="0" strike="noStrike">
                <a:latin typeface="Times New Roman"/>
              </a:rPr>
              <a:t>‹#›</a:t>
            </a:fld>
            <a:endParaRPr lang="en-AU" sz="1400" b="0" strike="noStrike">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231"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32" name="PlaceHolder 3"/>
          <p:cNvSpPr>
            <a:spLocks noGrp="1" noEditPoints="1"/>
          </p:cNvSpPr>
          <p:nvPr>
            <p:ph type="sldNum" idx="10"/>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71D8DF1C-58D0-44BD-9FAA-C9768525BD1F}" type="slidenum">
              <a:rPr lang="en-US" sz="1200" b="0" strike="noStrike">
                <a:latin typeface="Times New Roman"/>
              </a:rPr>
              <a:t>1</a:t>
            </a:fld>
            <a:endParaRPr lang="en-AU" sz="1200" b="0" strike="noStrike">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34"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35" name="PlaceHolder 3"/>
          <p:cNvSpPr>
            <a:spLocks noGrp="1" noEditPoints="1"/>
          </p:cNvSpPr>
          <p:nvPr>
            <p:ph type="sldNum" idx="11"/>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72B6C26A-B76B-4022-9218-930A5B2C96E0}" type="slidenum">
              <a:rPr lang="en-US" sz="1200" b="0" strike="noStrike">
                <a:latin typeface="Times New Roman"/>
              </a:rPr>
              <a:t>2</a:t>
            </a:fld>
            <a:endParaRPr lang="en-AU" sz="1200" b="0" strike="noStrike">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6120" y="812520"/>
            <a:ext cx="7127040" cy="4008960"/>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585E32C2-4D06-4DF4-BE71-0A31567DA661}"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40"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41" name="PlaceHolder 3"/>
          <p:cNvSpPr>
            <a:spLocks noGrp="1" noEditPoints="1"/>
          </p:cNvSpPr>
          <p:nvPr>
            <p:ph type="sldNum" idx="13"/>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1524C90C-EF9F-4B11-A8A4-4AF018AB7302}" type="slidenum">
              <a:rPr lang="en-US" sz="1200" b="0" strike="noStrike">
                <a:latin typeface="Times New Roman"/>
              </a:rPr>
              <a:t>4</a:t>
            </a:fld>
            <a:endParaRPr lang="en-AU" sz="1200" b="0" strike="noStrike">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43"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44" name="PlaceHolder 3"/>
          <p:cNvSpPr>
            <a:spLocks noGrp="1" noEditPoints="1"/>
          </p:cNvSpPr>
          <p:nvPr>
            <p:ph type="sldNum" idx="14"/>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C10B0CF2-7621-440D-A17D-83C9A09E34F2}" type="slidenum">
              <a:rPr lang="en-US" sz="1200" b="0" strike="noStrike">
                <a:latin typeface="Times New Roman"/>
              </a:rPr>
              <a:t>5</a:t>
            </a:fld>
            <a:endParaRPr lang="en-AU" sz="1200" b="0" strike="noStrike">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46"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47" name="PlaceHolder 3"/>
          <p:cNvSpPr>
            <a:spLocks noGrp="1" noEditPoints="1"/>
          </p:cNvSpPr>
          <p:nvPr>
            <p:ph type="sldNum" idx="15"/>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A5EB9862-159A-4CB5-B9FB-68FEEB52D1C6}" type="slidenum">
              <a:rPr lang="en-US" sz="1200" b="0" strike="noStrike">
                <a:latin typeface="Times New Roman"/>
              </a:rPr>
              <a:t>6</a:t>
            </a:fld>
            <a:endParaRPr lang="en-AU" sz="1200" b="0" strike="noStrike">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EA29E2B8-30F9-46AC-B5A4-D9C5EF4432F0}"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49"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50" name="PlaceHolder 3"/>
          <p:cNvSpPr>
            <a:spLocks noGrp="1" noEditPoints="1"/>
          </p:cNvSpPr>
          <p:nvPr>
            <p:ph type="sldNum" idx="16"/>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C2AD0F2-6019-4DB3-A767-DE3475918C92}" type="slidenum">
              <a:rPr lang="en-US" sz="1200" b="0" strike="noStrike">
                <a:latin typeface="Times New Roman"/>
              </a:rPr>
              <a:t>8</a:t>
            </a:fld>
            <a:endParaRPr lang="en-AU" sz="1200" b="0" strike="noStrike">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52"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53" name="PlaceHolder 3"/>
          <p:cNvSpPr>
            <a:spLocks noGrp="1" noEditPoints="1"/>
          </p:cNvSpPr>
          <p:nvPr>
            <p:ph type="sldNum" idx="17"/>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A759454-D75E-41C6-A8C0-CF44E51C34BD}" type="slidenum">
              <a:rPr lang="en-US" sz="1200" b="0" strike="noStrike">
                <a:latin typeface="Times New Roman"/>
              </a:rPr>
              <a:t>19</a:t>
            </a:fld>
            <a:endParaRPr lang="en-AU" sz="1200" b="0" strike="noStrike">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6120" y="812520"/>
            <a:ext cx="7127040" cy="4008960"/>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765C4442-D9A8-47A0-ADF1-320DBDD47852}" type="slidenum">
              <a:rPr lang="en-US" smtClean="0"/>
              <a:t>20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994DBA04-8397-49F5-9D16-88BF6D8357B2}" type="slidenum">
              <a:rPr lang="en-US" smtClean="0"/>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6120" y="812520"/>
            <a:ext cx="7127040" cy="4008960"/>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044540E3-5E02-48A6-909A-2F36D59D3572}" type="slidenum">
              <a:rPr lang="en-US" smtClean="0"/>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77238A26-0606-4C47-B335-C7AAE0798761}" type="slidenum">
              <a:rPr lang="en-US" smtClean="0"/>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34F99DF7-F5EE-46AA-8AA6-4D1955048115}" type="slidenum">
              <a:rPr lang="en-US" smtClean="0"/>
              <a:t>24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182EA70C-5DCB-4157-98DC-FD92FBD60F32}" type="slidenum">
              <a:rPr lang="en-US" smtClean="0"/>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459A6FB8-3C77-477E-92CF-C5D5696634BF}" type="slidenum">
              <a:rPr lang="en-US" smtClean="0"/>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507CCF40-DC1C-402B-918C-D7C37DE94A45}" type="slidenum">
              <a:rPr lang="en-US" smtClean="0"/>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2D98DD9B-FA79-449C-B578-3FAD91A5587C}" type="slidenum">
              <a:rPr lang="en-US" smtClean="0"/>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58"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59" name="PlaceHolder 3"/>
          <p:cNvSpPr>
            <a:spLocks noGrp="1" noEditPoints="1"/>
          </p:cNvSpPr>
          <p:nvPr>
            <p:ph type="sldNum" idx="19"/>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EF4FB3C0-478C-44B8-A85E-EB888EAF1D7F}" type="slidenum">
              <a:rPr lang="en-US" sz="1200" b="0" strike="noStrike">
                <a:latin typeface="Times New Roman"/>
              </a:rPr>
              <a:t>30</a:t>
            </a:fld>
            <a:endParaRPr lang="en-AU" sz="1200" b="0" strike="noStrike">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CB6D16EE-A3CE-4881-8A01-BDDE8DA116BA}" type="slidenum">
              <a:rPr lang="en-US" smtClean="0"/>
              <a:t>31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61"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62" name="PlaceHolder 3"/>
          <p:cNvSpPr>
            <a:spLocks noGrp="1" noEditPoints="1"/>
          </p:cNvSpPr>
          <p:nvPr>
            <p:ph type="sldNum" idx="20"/>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6E679675-5AA6-43BA-A1DE-AAFC9FCB3C13}" type="slidenum">
              <a:rPr lang="en-US" sz="1200" b="0" strike="noStrike">
                <a:latin typeface="Times New Roman"/>
              </a:rPr>
              <a:t>32</a:t>
            </a:fld>
            <a:endParaRPr lang="en-AU" sz="1200" b="0" strike="noStrike">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33"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34" name="PlaceHolder 3"/>
          <p:cNvSpPr>
            <a:spLocks noGrp="1" noEditPoints="1"/>
          </p:cNvSpPr>
          <p:nvPr>
            <p:ph type="sldNum" idx="44"/>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BC1065C-67F7-44F3-9590-F66143DDD68F}" type="slidenum">
              <a:rPr lang="en-US" sz="1200" b="0" strike="noStrike">
                <a:latin typeface="Times New Roman"/>
              </a:rPr>
              <a:t>42</a:t>
            </a:fld>
            <a:endParaRPr lang="en-AU" sz="1200" b="0" strike="noStrike">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31A757CF-85A4-48F0-BC10-87DCC310CB45}" type="slidenum">
              <a:rPr lang="en-US" smtClean="0"/>
              <a:t>46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06"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07" name="PlaceHolder 3"/>
          <p:cNvSpPr>
            <a:spLocks noGrp="1" noEditPoints="1"/>
          </p:cNvSpPr>
          <p:nvPr>
            <p:ph type="sldNum" idx="35"/>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BA073BF8-D587-4488-BAC3-18A99982F89F}" type="slidenum">
              <a:rPr lang="en-US" sz="1200" b="0" strike="noStrike">
                <a:latin typeface="Times New Roman"/>
              </a:rPr>
              <a:t>48</a:t>
            </a:fld>
            <a:endParaRPr lang="en-AU" sz="1200" b="0" strike="noStrike">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09"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10" name="PlaceHolder 3"/>
          <p:cNvSpPr>
            <a:spLocks noGrp="1" noEditPoints="1"/>
          </p:cNvSpPr>
          <p:nvPr>
            <p:ph type="sldNum" idx="36"/>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68C16BA2-5F85-4543-B02E-AB24EF6761AA}" type="slidenum">
              <a:rPr lang="en-US" sz="1200" b="0" strike="noStrike">
                <a:latin typeface="Times New Roman"/>
              </a:rPr>
              <a:t>49</a:t>
            </a:fld>
            <a:endParaRPr lang="en-AU" sz="1200" b="0" strike="noStrike">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38"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39" name="PlaceHolder 3"/>
          <p:cNvSpPr>
            <a:spLocks noGrp="1" noEditPoints="1"/>
          </p:cNvSpPr>
          <p:nvPr>
            <p:ph type="sldNum" idx="79"/>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1CB7E626-3ACB-43AC-8919-598C445FF5AE}" type="slidenum">
              <a:rPr lang="en-US" sz="1200" b="0" strike="noStrike">
                <a:latin typeface="Times New Roman"/>
              </a:rPr>
              <a:t>51</a:t>
            </a:fld>
            <a:endParaRPr lang="en-AU" sz="1200" b="0" strike="noStrike">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0B959718-027B-41DE-A273-B654F7013946}" type="slidenum">
              <a:rPr lang="en-US" smtClean="0"/>
              <a:t>52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12"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13" name="PlaceHolder 3"/>
          <p:cNvSpPr>
            <a:spLocks noGrp="1" noEditPoints="1"/>
          </p:cNvSpPr>
          <p:nvPr>
            <p:ph type="sldNum" idx="37"/>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82322556-F8E7-4B91-A959-C36923B7ACB7}" type="slidenum">
              <a:rPr lang="en-US" sz="1200" b="0" strike="noStrike">
                <a:latin typeface="Times New Roman"/>
              </a:rPr>
              <a:t>53</a:t>
            </a:fld>
            <a:endParaRPr lang="en-AU" sz="1200" b="0" strike="noStrike">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15"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16" name="PlaceHolder 3"/>
          <p:cNvSpPr>
            <a:spLocks noGrp="1" noEditPoints="1"/>
          </p:cNvSpPr>
          <p:nvPr>
            <p:ph type="sldNum" idx="38"/>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9D82332C-1FFB-4851-8D94-B86E7C681A79}" type="slidenum">
              <a:rPr lang="en-US" sz="1200" b="0" strike="noStrike">
                <a:latin typeface="Times New Roman"/>
              </a:rPr>
              <a:t>54</a:t>
            </a:fld>
            <a:endParaRPr lang="en-AU" sz="1200" b="0" strike="noStrike">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18"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19" name="PlaceHolder 3"/>
          <p:cNvSpPr>
            <a:spLocks noGrp="1" noEditPoints="1"/>
          </p:cNvSpPr>
          <p:nvPr>
            <p:ph type="sldNum" idx="39"/>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F114EFAF-BE86-48C7-AAAE-38F84C56A5FF}" type="slidenum">
              <a:rPr lang="en-US" sz="1200" b="0" strike="noStrike">
                <a:latin typeface="Times New Roman"/>
              </a:rPr>
              <a:t>55</a:t>
            </a:fld>
            <a:endParaRPr lang="en-AU" sz="1200" b="0" strike="noStrike">
              <a:latin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21"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22" name="PlaceHolder 3"/>
          <p:cNvSpPr>
            <a:spLocks noGrp="1" noEditPoints="1"/>
          </p:cNvSpPr>
          <p:nvPr>
            <p:ph type="sldNum" idx="40"/>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3846F31B-7932-4473-BFB7-2F68166F44FC}" type="slidenum">
              <a:rPr lang="en-US" sz="1200" b="0" strike="noStrike">
                <a:latin typeface="Times New Roman"/>
              </a:rPr>
              <a:t>56</a:t>
            </a:fld>
            <a:endParaRPr lang="en-AU" sz="1200" b="0" strike="noStrike">
              <a:latin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24"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25" name="PlaceHolder 3"/>
          <p:cNvSpPr>
            <a:spLocks noGrp="1" noEditPoints="1"/>
          </p:cNvSpPr>
          <p:nvPr>
            <p:ph type="sldNum" idx="41"/>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73A994C6-4990-4A66-8E9F-2B8E24E1235C}" type="slidenum">
              <a:rPr lang="en-US" sz="1200" b="0" strike="noStrike">
                <a:latin typeface="Times New Roman"/>
              </a:rPr>
              <a:t>57</a:t>
            </a:fld>
            <a:endParaRPr lang="en-AU" sz="1200" b="0" strike="noStrike">
              <a:latin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27"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28" name="PlaceHolder 3"/>
          <p:cNvSpPr>
            <a:spLocks noGrp="1" noEditPoints="1"/>
          </p:cNvSpPr>
          <p:nvPr>
            <p:ph type="sldNum" idx="42"/>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5AB8378-3027-4189-BF76-ABFE2A6DB2DF}" type="slidenum">
              <a:rPr lang="en-US" sz="1200" b="0" strike="noStrike">
                <a:latin typeface="Times New Roman"/>
              </a:rPr>
              <a:t>59</a:t>
            </a:fld>
            <a:endParaRPr lang="en-AU" sz="1200" b="0" strike="noStrike">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30"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31" name="PlaceHolder 3"/>
          <p:cNvSpPr>
            <a:spLocks noGrp="1" noEditPoints="1"/>
          </p:cNvSpPr>
          <p:nvPr>
            <p:ph type="sldNum" idx="43"/>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AC3E55DC-30A6-4D48-A250-680E0A4FFEF8}" type="slidenum">
              <a:rPr lang="en-US" sz="1200" b="0" strike="noStrike">
                <a:latin typeface="Times New Roman"/>
              </a:rPr>
              <a:t>60</a:t>
            </a:fld>
            <a:endParaRPr lang="en-AU" sz="1200" b="0" strike="noStrike">
              <a:latin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33"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34" name="PlaceHolder 3"/>
          <p:cNvSpPr>
            <a:spLocks noGrp="1" noEditPoints="1"/>
          </p:cNvSpPr>
          <p:nvPr>
            <p:ph type="sldNum" idx="44"/>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BC1065C-67F7-44F3-9590-F66143DDD68F}" type="slidenum">
              <a:rPr lang="en-US" sz="1200" b="0" strike="noStrike">
                <a:latin typeface="Times New Roman"/>
              </a:rPr>
              <a:t>61</a:t>
            </a:fld>
            <a:endParaRPr lang="en-AU" sz="1200" b="0" strike="noStrike">
              <a:latin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36"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37" name="PlaceHolder 3"/>
          <p:cNvSpPr>
            <a:spLocks noGrp="1" noEditPoints="1"/>
          </p:cNvSpPr>
          <p:nvPr>
            <p:ph type="sldNum" idx="45"/>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EFFAC403-860B-41B7-9819-D2D02C3BA5A9}" type="slidenum">
              <a:rPr lang="en-US" sz="1200" b="0" strike="noStrike">
                <a:latin typeface="Times New Roman"/>
              </a:rPr>
              <a:t>62</a:t>
            </a:fld>
            <a:endParaRPr lang="en-AU" sz="1200" b="0" strike="noStrike">
              <a:latin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39"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40" name="PlaceHolder 3"/>
          <p:cNvSpPr>
            <a:spLocks noGrp="1" noEditPoints="1"/>
          </p:cNvSpPr>
          <p:nvPr>
            <p:ph type="sldNum" idx="46"/>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558B277D-B7CC-496C-8164-6B3F4F3900E3}" type="slidenum">
              <a:rPr lang="en-US" sz="1200" b="0" strike="noStrike">
                <a:latin typeface="Times New Roman"/>
              </a:rPr>
              <a:t>63</a:t>
            </a:fld>
            <a:endParaRPr lang="en-AU" sz="1200" b="0" strike="noStrike">
              <a:latin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42"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43" name="PlaceHolder 3"/>
          <p:cNvSpPr>
            <a:spLocks noGrp="1" noEditPoints="1"/>
          </p:cNvSpPr>
          <p:nvPr>
            <p:ph type="sldNum" idx="47"/>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89301337-9F5B-408A-A6D9-F957C56872A6}" type="slidenum">
              <a:rPr lang="en-US" sz="1200" b="0" strike="noStrike">
                <a:latin typeface="Times New Roman"/>
              </a:rPr>
              <a:t>64</a:t>
            </a:fld>
            <a:endParaRPr lang="en-AU" sz="1200" b="0" strike="noStrike">
              <a:latin typeface="Times New Roman"/>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69"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70" name="PlaceHolder 3"/>
          <p:cNvSpPr>
            <a:spLocks noGrp="1" noEditPoints="1"/>
          </p:cNvSpPr>
          <p:nvPr>
            <p:ph type="sldNum" idx="56"/>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E36BE231-812D-48CB-A76B-07CAC4E86FEF}" type="slidenum">
              <a:rPr lang="en-US" sz="1200" b="0" strike="noStrike">
                <a:latin typeface="Times New Roman"/>
              </a:rPr>
              <a:t>65</a:t>
            </a:fld>
            <a:endParaRPr lang="en-AU" sz="1200" b="0" strike="noStrike">
              <a:latin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217488" y="812800"/>
            <a:ext cx="7124700" cy="4008438"/>
          </a:xfrm>
          <a:prstGeom prst="rect">
            <a:avLst/>
          </a:prstGeom>
        </p:spPr>
        <p:txBody>
          <a:bodyPr/>
          <a:lstStyle/>
          <a:p>
            <a:endParaRPr/>
          </a:p>
        </p:txBody>
      </p:sp>
      <p:sp>
        <p:nvSpPr>
          <p:cNvPr id="3" name="Text Placeholder 2"/>
          <p:cNvSpPr>
            <a:spLocks noGrp="1" noEditPoints="1"/>
          </p:cNvSpPr>
          <p:nvPr>
            <p:ph type="body"/>
          </p:nvPr>
        </p:nvSpPr>
        <p:spPr>
          <a:prstGeom prst="rect">
            <a:avLst/>
          </a:prstGeom>
        </p:spPr>
        <p:txBody>
          <a:bodyPr/>
          <a:lstStyle/>
          <a:p>
            <a:endParaRPr lang="en-US"/>
          </a:p>
        </p:txBody>
      </p:sp>
      <p:sp>
        <p:nvSpPr>
          <p:cNvPr id="4" name="Slide Number Placeholder 3"/>
          <p:cNvSpPr>
            <a:spLocks noGrp="1" noEditPoints="1"/>
          </p:cNvSpPr>
          <p:nvPr>
            <p:ph type="sldNum" idx="9"/>
          </p:nvPr>
        </p:nvSpPr>
        <p:spPr>
          <a:prstGeom prst="rect">
            <a:avLst/>
          </a:prstGeom>
        </p:spPr>
        <p:txBody>
          <a:bodyPr/>
          <a:lstStyle/>
          <a:p>
            <a:fld id="{0E2D8D2B-5193-46D1-8D1A-7E3D444C2448}" type="slidenum">
              <a:rPr lang="en-US" smtClean="0"/>
              <a:t>66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93"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94" name="PlaceHolder 3"/>
          <p:cNvSpPr>
            <a:spLocks noGrp="1" noEditPoints="1"/>
          </p:cNvSpPr>
          <p:nvPr>
            <p:ph type="sldNum" idx="64"/>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A55A4D25-862C-4822-868E-866E94823B77}" type="slidenum">
              <a:rPr lang="en-US" sz="1200" b="0" strike="noStrike">
                <a:latin typeface="Times New Roman"/>
              </a:rPr>
              <a:t>67</a:t>
            </a:fld>
            <a:endParaRPr lang="en-AU" sz="1200" b="0" strike="noStrike">
              <a:latin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45"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46" name="PlaceHolder 3"/>
          <p:cNvSpPr>
            <a:spLocks noGrp="1" noEditPoints="1"/>
          </p:cNvSpPr>
          <p:nvPr>
            <p:ph type="sldNum" idx="48"/>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A72354C-66BC-4B6D-8F30-EA6BD195D941}" type="slidenum">
              <a:rPr lang="en-US" sz="1200" b="0" strike="noStrike">
                <a:latin typeface="Times New Roman"/>
              </a:rPr>
              <a:t>68</a:t>
            </a:fld>
            <a:endParaRPr lang="en-AU" sz="1200" b="0" strike="noStrike">
              <a:latin typeface="Times New Roman"/>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51"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52" name="PlaceHolder 3"/>
          <p:cNvSpPr>
            <a:spLocks noGrp="1" noEditPoints="1"/>
          </p:cNvSpPr>
          <p:nvPr>
            <p:ph type="sldNum" idx="50"/>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BB2D98E7-BBAA-4367-9C3D-13202B1EA47F}" type="slidenum">
              <a:rPr lang="en-US" sz="1200" b="0" strike="noStrike">
                <a:latin typeface="Times New Roman"/>
              </a:rPr>
              <a:t>69</a:t>
            </a:fld>
            <a:endParaRPr lang="en-AU" sz="1200" b="0" strike="noStrike">
              <a:latin typeface="Times New Roman"/>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60"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61" name="PlaceHolder 3"/>
          <p:cNvSpPr>
            <a:spLocks noGrp="1" noEditPoints="1"/>
          </p:cNvSpPr>
          <p:nvPr>
            <p:ph type="sldNum" idx="53"/>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2C853EC1-59F0-4593-8B31-F6F0D5233139}" type="slidenum">
              <a:rPr lang="en-US" sz="1200" b="0" strike="noStrike">
                <a:latin typeface="Times New Roman"/>
              </a:rPr>
              <a:t>70</a:t>
            </a:fld>
            <a:endParaRPr lang="en-AU" sz="1200" b="0" strike="noStrike">
              <a:latin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63"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64" name="PlaceHolder 3"/>
          <p:cNvSpPr>
            <a:spLocks noGrp="1" noEditPoints="1"/>
          </p:cNvSpPr>
          <p:nvPr>
            <p:ph type="sldNum" idx="54"/>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6368E4B6-324F-4E0B-BA55-EB8BA9778642}" type="slidenum">
              <a:rPr lang="en-US" sz="1200" b="0" strike="noStrike">
                <a:latin typeface="Times New Roman"/>
              </a:rPr>
              <a:t>71</a:t>
            </a:fld>
            <a:endParaRPr lang="en-AU" sz="1200" b="0" strike="noStrike">
              <a:latin typeface="Times New Roman"/>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66"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67" name="PlaceHolder 3"/>
          <p:cNvSpPr>
            <a:spLocks noGrp="1" noEditPoints="1"/>
          </p:cNvSpPr>
          <p:nvPr>
            <p:ph type="sldNum" idx="55"/>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190195AD-9822-4CC0-8486-7DF928DC610C}" type="slidenum">
              <a:rPr lang="en-US" sz="1200" b="0" strike="noStrike">
                <a:latin typeface="Times New Roman"/>
              </a:rPr>
              <a:t>72</a:t>
            </a:fld>
            <a:endParaRPr lang="en-AU" sz="1200" b="0" strike="noStrike">
              <a:latin typeface="Times New Roman"/>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78"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79" name="PlaceHolder 3"/>
          <p:cNvSpPr>
            <a:spLocks noGrp="1" noEditPoints="1"/>
          </p:cNvSpPr>
          <p:nvPr>
            <p:ph type="sldNum" idx="59"/>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022B59A7-4171-4D3C-AC61-EB233C5F303A}" type="slidenum">
              <a:rPr lang="en-US" sz="1200" b="0" strike="noStrike">
                <a:latin typeface="Times New Roman"/>
              </a:rPr>
              <a:t>73</a:t>
            </a:fld>
            <a:endParaRPr lang="en-AU" sz="1200" b="0" strike="noStrike">
              <a:latin typeface="Times New Roman"/>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384"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85" name="PlaceHolder 3"/>
          <p:cNvSpPr>
            <a:spLocks noGrp="1" noEditPoints="1"/>
          </p:cNvSpPr>
          <p:nvPr>
            <p:ph type="sldNum" idx="61"/>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BC391F99-B691-438F-9005-9CFFB25043A2}" type="slidenum">
              <a:rPr lang="en-US" sz="1200" b="0" strike="noStrike">
                <a:latin typeface="Times New Roman"/>
              </a:rPr>
              <a:t>74</a:t>
            </a:fld>
            <a:endParaRPr lang="en-AU" sz="1200" b="0" strike="noStrike">
              <a:latin typeface="Times New Roman"/>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87"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88" name="PlaceHolder 3"/>
          <p:cNvSpPr>
            <a:spLocks noGrp="1" noEditPoints="1"/>
          </p:cNvSpPr>
          <p:nvPr>
            <p:ph type="sldNum" idx="62"/>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ED185D08-B49B-4AAD-AEBA-2B64758378FB}" type="slidenum">
              <a:rPr lang="en-US" sz="1200" b="0" strike="noStrike">
                <a:latin typeface="Times New Roman"/>
              </a:rPr>
              <a:t>75</a:t>
            </a:fld>
            <a:endParaRPr lang="en-AU" sz="1200" b="0" strike="noStrike">
              <a:latin typeface="Times New Roman"/>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54"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55" name="PlaceHolder 3"/>
          <p:cNvSpPr>
            <a:spLocks noGrp="1" noEditPoints="1"/>
          </p:cNvSpPr>
          <p:nvPr>
            <p:ph type="sldNum" idx="51"/>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B9069A23-7A7D-4381-8920-86B1ACB7E6A6}" type="slidenum">
              <a:rPr lang="en-US" sz="1200" b="0" strike="noStrike">
                <a:latin typeface="Times New Roman"/>
              </a:rPr>
              <a:t>76</a:t>
            </a:fld>
            <a:endParaRPr lang="en-AU" sz="1200" b="0" strike="noStrike">
              <a:latin typeface="Times New Roman"/>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75"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76" name="PlaceHolder 3"/>
          <p:cNvSpPr>
            <a:spLocks noGrp="1" noEditPoints="1"/>
          </p:cNvSpPr>
          <p:nvPr>
            <p:ph type="sldNum" idx="58"/>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93EEF14D-354A-47F7-B4DD-1BED8E61B088}" type="slidenum">
              <a:rPr lang="en-US" sz="1200" b="0" strike="noStrike">
                <a:latin typeface="Times New Roman"/>
              </a:rPr>
              <a:t>77</a:t>
            </a:fld>
            <a:endParaRPr lang="en-AU" sz="1200" b="0" strike="noStrike">
              <a:latin typeface="Times New Roman"/>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72"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73" name="PlaceHolder 3"/>
          <p:cNvSpPr>
            <a:spLocks noGrp="1" noEditPoints="1"/>
          </p:cNvSpPr>
          <p:nvPr>
            <p:ph type="sldNum" idx="57"/>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CDAE2FC1-679E-4399-9EA7-256419AE4347}" type="slidenum">
              <a:rPr lang="en-US" sz="1200" b="0" strike="noStrike">
                <a:latin typeface="Times New Roman"/>
              </a:rPr>
              <a:t>78</a:t>
            </a:fld>
            <a:endParaRPr lang="en-AU" sz="1200" b="0" strike="noStrike">
              <a:latin typeface="Times New Roman"/>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81"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82" name="PlaceHolder 3"/>
          <p:cNvSpPr>
            <a:spLocks noGrp="1" noEditPoints="1"/>
          </p:cNvSpPr>
          <p:nvPr>
            <p:ph type="sldNum" idx="60"/>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C7879754-C0FC-4CA2-A8B4-24610A17F5FF}" type="slidenum">
              <a:rPr lang="en-US" sz="1200" b="0" strike="noStrike">
                <a:latin typeface="Times New Roman"/>
              </a:rPr>
              <a:t>79</a:t>
            </a:fld>
            <a:endParaRPr lang="en-AU" sz="1200" b="0" strike="noStrike">
              <a:latin typeface="Times New Roman"/>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90"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91" name="PlaceHolder 3"/>
          <p:cNvSpPr>
            <a:spLocks noGrp="1" noEditPoints="1"/>
          </p:cNvSpPr>
          <p:nvPr>
            <p:ph type="sldNum" idx="63"/>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43256621-16E3-4C78-A4C9-7B6D233700A8}" type="slidenum">
              <a:rPr lang="en-US" sz="1200" b="0" strike="noStrike">
                <a:latin typeface="Times New Roman"/>
              </a:rPr>
              <a:t>80</a:t>
            </a:fld>
            <a:endParaRPr lang="en-AU" sz="1200" b="0" strike="noStrike">
              <a:latin typeface="Times New Roman"/>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48"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49" name="PlaceHolder 3"/>
          <p:cNvSpPr>
            <a:spLocks noGrp="1" noEditPoints="1"/>
          </p:cNvSpPr>
          <p:nvPr>
            <p:ph type="sldNum" idx="49"/>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76490F70-A19F-409B-8DDB-0A3FBA1DC2FC}" type="slidenum">
              <a:rPr lang="en-US" sz="1200" b="0" strike="noStrike">
                <a:latin typeface="Times New Roman"/>
              </a:rPr>
              <a:t>81</a:t>
            </a:fld>
            <a:endParaRPr lang="en-AU" sz="1200" b="0" strike="noStrike">
              <a:latin typeface="Times New Roman"/>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396"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397" name="PlaceHolder 3"/>
          <p:cNvSpPr>
            <a:spLocks noGrp="1" noEditPoints="1"/>
          </p:cNvSpPr>
          <p:nvPr>
            <p:ph type="sldNum" idx="65"/>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AD337CB6-C614-4984-BFA4-733061122B7E}" type="slidenum">
              <a:rPr lang="en-US" sz="1200" b="0" strike="noStrike">
                <a:latin typeface="Times New Roman"/>
              </a:rPr>
              <a:t>82</a:t>
            </a:fld>
            <a:endParaRPr lang="en-AU" sz="1200" b="0" strike="noStrike">
              <a:latin typeface="Times New Roman"/>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02"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03" name="PlaceHolder 3"/>
          <p:cNvSpPr>
            <a:spLocks noGrp="1" noEditPoints="1"/>
          </p:cNvSpPr>
          <p:nvPr>
            <p:ph type="sldNum" idx="67"/>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41FBBA14-E059-41D3-9F53-92177AB2684A}" type="slidenum">
              <a:rPr lang="en-US" sz="1200" b="0" strike="noStrike">
                <a:latin typeface="Times New Roman"/>
              </a:rPr>
              <a:t>83</a:t>
            </a:fld>
            <a:endParaRPr lang="en-AU" sz="1200" b="0" strike="noStrike">
              <a:latin typeface="Times New Roman"/>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270"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71" name="PlaceHolder 3"/>
          <p:cNvSpPr>
            <a:spLocks noGrp="1" noEditPoints="1"/>
          </p:cNvSpPr>
          <p:nvPr>
            <p:ph type="sldNum" idx="23"/>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E09DDB5F-A5DC-41FA-B9A2-B7F7C8AE69F5}" type="slidenum">
              <a:rPr lang="en-US" sz="1200" b="0" strike="noStrike">
                <a:latin typeface="Times New Roman"/>
              </a:rPr>
              <a:t>84</a:t>
            </a:fld>
            <a:endParaRPr lang="en-AU" sz="1200" b="0" strike="noStrike">
              <a:latin typeface="Times New Roman"/>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05"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06" name="PlaceHolder 3"/>
          <p:cNvSpPr>
            <a:spLocks noGrp="1" noEditPoints="1"/>
          </p:cNvSpPr>
          <p:nvPr>
            <p:ph type="sldNum" idx="68"/>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6B66A082-F6E3-41B3-B989-E5F0CC5AE4AA}" type="slidenum">
              <a:rPr lang="en-US" sz="1200" b="0" strike="noStrike">
                <a:latin typeface="Times New Roman"/>
              </a:rPr>
              <a:t>85</a:t>
            </a:fld>
            <a:endParaRPr lang="en-AU" sz="1200" b="0" strike="noStrike">
              <a:latin typeface="Times New Roman"/>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14"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15" name="PlaceHolder 3"/>
          <p:cNvSpPr>
            <a:spLocks noGrp="1" noEditPoints="1"/>
          </p:cNvSpPr>
          <p:nvPr>
            <p:ph type="sldNum" idx="71"/>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87C6120E-865E-410F-8934-EC655473142C}" type="slidenum">
              <a:rPr lang="en-US" sz="1200" b="0" strike="noStrike">
                <a:latin typeface="Times New Roman"/>
              </a:rPr>
              <a:t>86</a:t>
            </a:fld>
            <a:endParaRPr lang="en-AU" sz="1200" b="0" strike="noStrike">
              <a:latin typeface="Times New Roman"/>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17"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18" name="PlaceHolder 3"/>
          <p:cNvSpPr>
            <a:spLocks noGrp="1" noEditPoints="1"/>
          </p:cNvSpPr>
          <p:nvPr>
            <p:ph type="sldNum" idx="72"/>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10DE85B5-6325-47EE-80C6-6AD3CC018A18}" type="slidenum">
              <a:rPr lang="en-US" sz="1200" b="0" strike="noStrike">
                <a:latin typeface="Times New Roman"/>
              </a:rPr>
              <a:t>87</a:t>
            </a:fld>
            <a:endParaRPr lang="en-AU" sz="1200" b="0" strike="noStrike">
              <a:latin typeface="Times New Roman"/>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32"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33" name="PlaceHolder 3"/>
          <p:cNvSpPr>
            <a:spLocks noGrp="1" noEditPoints="1"/>
          </p:cNvSpPr>
          <p:nvPr>
            <p:ph type="sldNum" idx="77"/>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9C9156F0-2332-4607-BFC9-B99C3658D013}" type="slidenum">
              <a:rPr lang="en-US" sz="1200" b="0" strike="noStrike">
                <a:latin typeface="Times New Roman"/>
              </a:rPr>
              <a:t>88</a:t>
            </a:fld>
            <a:endParaRPr lang="en-AU" sz="1200" b="0" strike="noStrike">
              <a:latin typeface="Times New Roman"/>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23"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24" name="PlaceHolder 3"/>
          <p:cNvSpPr>
            <a:spLocks noGrp="1" noEditPoints="1"/>
          </p:cNvSpPr>
          <p:nvPr>
            <p:ph type="sldNum" idx="74"/>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84D76B3A-8B7F-448A-A582-813F2DB8943D}" type="slidenum">
              <a:rPr lang="en-US" sz="1200" b="0" strike="noStrike">
                <a:latin typeface="Times New Roman"/>
              </a:rPr>
              <a:t>89</a:t>
            </a:fld>
            <a:endParaRPr lang="en-AU" sz="1200" b="0" strike="noStrike">
              <a:latin typeface="Times New Roman"/>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411"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12" name="PlaceHolder 3"/>
          <p:cNvSpPr>
            <a:spLocks noGrp="1" noEditPoints="1"/>
          </p:cNvSpPr>
          <p:nvPr>
            <p:ph type="sldNum" idx="70"/>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AC6898C7-E354-4CE1-A7B5-D997F5C9B7DC}" type="slidenum">
              <a:rPr lang="en-US" sz="1200" b="0" strike="noStrike">
                <a:latin typeface="Times New Roman"/>
              </a:rPr>
              <a:t>90</a:t>
            </a:fld>
            <a:endParaRPr lang="en-AU" sz="1200" b="0" strike="noStrike">
              <a:latin typeface="Times New Roman"/>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26"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27" name="PlaceHolder 3"/>
          <p:cNvSpPr>
            <a:spLocks noGrp="1" noEditPoints="1"/>
          </p:cNvSpPr>
          <p:nvPr>
            <p:ph type="sldNum" idx="75"/>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D2D8A648-42DA-40FF-A260-BA54F2ADE161}" type="slidenum">
              <a:rPr lang="en-US" sz="1200" b="0" strike="noStrike">
                <a:latin typeface="Times New Roman"/>
              </a:rPr>
              <a:t>91</a:t>
            </a:fld>
            <a:endParaRPr lang="en-AU" sz="1200" b="0" strike="noStrike">
              <a:latin typeface="Times New Roman"/>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29"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30" name="PlaceHolder 3"/>
          <p:cNvSpPr>
            <a:spLocks noGrp="1" noEditPoints="1"/>
          </p:cNvSpPr>
          <p:nvPr>
            <p:ph type="sldNum" idx="76"/>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5DBF4F00-9E31-48B8-87E9-1D5F055F3F39}" type="slidenum">
              <a:rPr lang="en-US" sz="1200" b="0" strike="noStrike">
                <a:latin typeface="Times New Roman"/>
              </a:rPr>
              <a:t>92</a:t>
            </a:fld>
            <a:endParaRPr lang="en-AU" sz="1200" b="0" strike="noStrike">
              <a:latin typeface="Times New Roman"/>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PlaceHolder 1"/>
          <p:cNvSpPr>
            <a:spLocks noGrp="1" noRot="1" noChangeAspect="1" noEditPoints="1"/>
          </p:cNvSpPr>
          <p:nvPr>
            <p:ph type="sldImg"/>
          </p:nvPr>
        </p:nvSpPr>
        <p:spPr>
          <a:xfrm>
            <a:off x="381000" y="685800"/>
            <a:ext cx="6096000" cy="3429000"/>
          </a:xfrm>
          <a:prstGeom prst="rect">
            <a:avLst/>
          </a:prstGeom>
          <a:ln w="0">
            <a:noFill/>
          </a:ln>
        </p:spPr>
        <p:txBody>
          <a:bodyPr/>
          <a:lstStyle/>
          <a:p>
            <a:endParaRPr/>
          </a:p>
        </p:txBody>
      </p:sp>
      <p:sp>
        <p:nvSpPr>
          <p:cNvPr id="435"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436" name="PlaceHolder 3"/>
          <p:cNvSpPr>
            <a:spLocks noGrp="1" noEditPoints="1"/>
          </p:cNvSpPr>
          <p:nvPr>
            <p:ph type="sldNum" idx="78"/>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ED665313-7303-4986-999D-8A9A7DF32394}" type="slidenum">
              <a:rPr lang="en-US" sz="1200" b="0" strike="noStrike">
                <a:latin typeface="Times New Roman"/>
              </a:rPr>
              <a:t>93</a:t>
            </a:fld>
            <a:endParaRPr lang="en-AU" sz="1200" b="0" strike="noStrike">
              <a:latin typeface="Times New Roman"/>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noRot="1" noChangeAspect="1" noEditPoints="1"/>
          </p:cNvSpPr>
          <p:nvPr>
            <p:ph type="sldImg"/>
          </p:nvPr>
        </p:nvSpPr>
        <p:spPr>
          <a:xfrm>
            <a:off x="380880" y="685800"/>
            <a:ext cx="6095520" cy="3428640"/>
          </a:xfrm>
          <a:prstGeom prst="rect">
            <a:avLst/>
          </a:prstGeom>
          <a:ln w="0">
            <a:noFill/>
          </a:ln>
        </p:spPr>
        <p:txBody>
          <a:bodyPr/>
          <a:lstStyle/>
          <a:p>
            <a:endParaRPr/>
          </a:p>
        </p:txBody>
      </p:sp>
      <p:sp>
        <p:nvSpPr>
          <p:cNvPr id="294" name="PlaceHolder 2"/>
          <p:cNvSpPr>
            <a:spLocks noGrp="1" noEditPoints="1"/>
          </p:cNvSpPr>
          <p:nvPr>
            <p:ph type="body"/>
          </p:nvPr>
        </p:nvSpPr>
        <p:spPr>
          <a:xfrm>
            <a:off x="685800" y="4343400"/>
            <a:ext cx="5486040" cy="4114440"/>
          </a:xfrm>
          <a:prstGeom prst="rect">
            <a:avLst/>
          </a:prstGeom>
          <a:noFill/>
          <a:ln w="0">
            <a:noFill/>
          </a:ln>
        </p:spPr>
        <p:txBody>
          <a:bodyPr anchor="t">
            <a:noAutofit/>
          </a:bodyPr>
          <a:lstStyle/>
          <a:p>
            <a:endParaRPr lang="en-AU" sz="2000" b="0" strike="noStrike">
              <a:latin typeface="Arial"/>
            </a:endParaRPr>
          </a:p>
        </p:txBody>
      </p:sp>
      <p:sp>
        <p:nvSpPr>
          <p:cNvPr id="295" name="PlaceHolder 3"/>
          <p:cNvSpPr>
            <a:spLocks noGrp="1" noEditPoints="1"/>
          </p:cNvSpPr>
          <p:nvPr>
            <p:ph type="sldNum" idx="31"/>
          </p:nvPr>
        </p:nvSpPr>
        <p:spPr>
          <a:xfrm>
            <a:off x="3884760" y="8685360"/>
            <a:ext cx="2971440" cy="456840"/>
          </a:xfrm>
          <a:prstGeom prst="rect">
            <a:avLst/>
          </a:prstGeom>
          <a:noFill/>
          <a:ln w="0">
            <a:noFill/>
          </a:ln>
        </p:spPr>
        <p:txBody>
          <a:bodyPr anchor="b">
            <a:noAutofit/>
          </a:bodyPr>
          <a:lstStyle>
            <a:lvl1pPr algn="r">
              <a:lnSpc>
                <a:spcPct val="100000"/>
              </a:lnSpc>
              <a:buNone/>
              <a:defRPr lang="en-US" sz="1200" b="0" strike="noStrike">
                <a:latin typeface="Times New Roman"/>
              </a:defRPr>
            </a:lvl1pPr>
          </a:lstStyle>
          <a:p>
            <a:pPr algn="r">
              <a:lnSpc>
                <a:spcPct val="100000"/>
              </a:lnSpc>
              <a:buNone/>
            </a:pPr>
            <a:fld id="{A525F399-3E68-4B5F-A5F2-62152ADFAA87}" type="slidenum">
              <a:rPr lang="en-US" sz="1200" b="0" strike="noStrike">
                <a:latin typeface="Times New Roman"/>
              </a:rPr>
              <a:t>94</a:t>
            </a:fld>
            <a:endParaRPr lang="en-AU" sz="1200" b="0" strike="noStrike">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noEditPoints="1"/>
          </p:cNvSpPr>
          <p:nvPr>
            <p:ph type="ftr" idx="2"/>
          </p:nvPr>
        </p:nvSpPr>
        <p:spPr/>
        <p:txBody>
          <a:bodyPr/>
          <a:lstStyle/>
          <a:p>
            <a:r>
              <a:t>Footer</a:t>
            </a:r>
          </a:p>
        </p:txBody>
      </p:sp>
      <p:sp>
        <p:nvSpPr>
          <p:cNvPr id="3" name="PlaceHolder 2"/>
          <p:cNvSpPr>
            <a:spLocks noGrp="1" noEditPoints="1"/>
          </p:cNvSpPr>
          <p:nvPr>
            <p:ph type="sldNum" idx="3"/>
          </p:nvPr>
        </p:nvSpPr>
        <p:spPr/>
        <p:txBody>
          <a:bodyPr/>
          <a:lstStyle/>
          <a:p>
            <a:fld id="{FD5A8855-1EBC-45C1-A41C-B934140165C8}" type="slidenum">
              <a:t>‹#›</a:t>
            </a:fld>
            <a:endParaRPr/>
          </a:p>
        </p:txBody>
      </p:sp>
      <p:sp>
        <p:nvSpPr>
          <p:cNvPr id="4" name="PlaceHolder 3"/>
          <p:cNvSpPr>
            <a:spLocks noGrp="1" noEditPoints="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6" name="PlaceHolder 2"/>
          <p:cNvSpPr>
            <a:spLocks noGrp="1" noEditPoints="1"/>
          </p:cNvSpPr>
          <p:nvPr>
            <p:ph type="subTitle"/>
          </p:nvPr>
        </p:nvSpPr>
        <p:spPr>
          <a:xfrm>
            <a:off x="838080" y="1825560"/>
            <a:ext cx="10515240" cy="4350960"/>
          </a:xfrm>
          <a:prstGeom prst="rect">
            <a:avLst/>
          </a:prstGeom>
          <a:noFill/>
          <a:ln w="0">
            <a:noFill/>
          </a:ln>
        </p:spPr>
        <p:txBody>
          <a:bodyPr lIns="0" tIns="0" rIns="0" bIns="0" anchor="ctr">
            <a:noAutofit/>
          </a:bodyPr>
          <a:lstStyle/>
          <a:p>
            <a:pPr lvl="0" algn="ctr">
              <a:buNone/>
            </a:pPr>
            <a:endParaRPr lang="en-AU" sz="3200" b="0" strike="noStrike">
              <a:latin typeface="Arial"/>
            </a:endParaRPr>
          </a:p>
        </p:txBody>
      </p:sp>
      <p:sp>
        <p:nvSpPr>
          <p:cNvPr id="4" name="PlaceHolder 3"/>
          <p:cNvSpPr>
            <a:spLocks noGrp="1" noEditPoints="1"/>
          </p:cNvSpPr>
          <p:nvPr>
            <p:ph type="ftr" idx="2"/>
          </p:nvPr>
        </p:nvSpPr>
        <p:spPr/>
        <p:txBody>
          <a:bodyPr/>
          <a:lstStyle/>
          <a:p>
            <a:r>
              <a:t>Footer</a:t>
            </a:r>
          </a:p>
        </p:txBody>
      </p:sp>
      <p:sp>
        <p:nvSpPr>
          <p:cNvPr id="2" name="PlaceHolder 4"/>
          <p:cNvSpPr>
            <a:spLocks noGrp="1" noEditPoints="1"/>
          </p:cNvSpPr>
          <p:nvPr>
            <p:ph type="sldNum" idx="3"/>
          </p:nvPr>
        </p:nvSpPr>
        <p:spPr/>
        <p:txBody>
          <a:bodyPr/>
          <a:lstStyle/>
          <a:p>
            <a:fld id="{C47573CC-6FAD-4B73-8898-16DA41651920}" type="slidenum">
              <a:t>‹#›</a:t>
            </a:fld>
            <a:endParaRPr/>
          </a:p>
        </p:txBody>
      </p:sp>
      <p:sp>
        <p:nvSpPr>
          <p:cNvPr id="3" name="PlaceHolder 5"/>
          <p:cNvSpPr>
            <a:spLocks noGrp="1" noEditPoints="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8" name="PlaceHolder 2"/>
          <p:cNvSpPr>
            <a:spLocks noGrp="1" noEditPoints="1"/>
          </p:cNvSpPr>
          <p:nvPr>
            <p:ph/>
          </p:nvPr>
        </p:nvSpPr>
        <p:spPr>
          <a:xfrm>
            <a:off x="838080" y="1825560"/>
            <a:ext cx="1051524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4" name="PlaceHolder 3"/>
          <p:cNvSpPr>
            <a:spLocks noGrp="1" noEditPoints="1"/>
          </p:cNvSpPr>
          <p:nvPr>
            <p:ph type="ftr" idx="2"/>
          </p:nvPr>
        </p:nvSpPr>
        <p:spPr/>
        <p:txBody>
          <a:bodyPr/>
          <a:lstStyle/>
          <a:p>
            <a:r>
              <a:t>Footer</a:t>
            </a:r>
          </a:p>
        </p:txBody>
      </p:sp>
      <p:sp>
        <p:nvSpPr>
          <p:cNvPr id="5" name="PlaceHolder 4"/>
          <p:cNvSpPr>
            <a:spLocks noGrp="1" noEditPoints="1"/>
          </p:cNvSpPr>
          <p:nvPr>
            <p:ph type="sldNum" idx="3"/>
          </p:nvPr>
        </p:nvSpPr>
        <p:spPr/>
        <p:txBody>
          <a:bodyPr/>
          <a:lstStyle/>
          <a:p>
            <a:fld id="{9A2F37A8-405F-4A2C-B1EA-14EC93DA4E72}" type="slidenum">
              <a:t>‹#›</a:t>
            </a:fld>
            <a:endParaRPr/>
          </a:p>
        </p:txBody>
      </p:sp>
      <p:sp>
        <p:nvSpPr>
          <p:cNvPr id="6" name="PlaceHolder 5"/>
          <p:cNvSpPr>
            <a:spLocks noGrp="1" noEditPoints="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10" name="PlaceHolder 2"/>
          <p:cNvSpPr>
            <a:spLocks noGrp="1" noEditPoints="1"/>
          </p:cNvSpPr>
          <p:nvPr>
            <p:ph/>
          </p:nvPr>
        </p:nvSpPr>
        <p:spPr>
          <a:xfrm>
            <a:off x="83808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11" name="PlaceHolder 3"/>
          <p:cNvSpPr>
            <a:spLocks noGrp="1" noEditPoints="1"/>
          </p:cNvSpPr>
          <p:nvPr>
            <p:ph/>
          </p:nvPr>
        </p:nvSpPr>
        <p:spPr>
          <a:xfrm>
            <a:off x="622620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 name="PlaceHolder 4"/>
          <p:cNvSpPr>
            <a:spLocks noGrp="1" noEditPoints="1"/>
          </p:cNvSpPr>
          <p:nvPr>
            <p:ph type="ftr" idx="2"/>
          </p:nvPr>
        </p:nvSpPr>
        <p:spPr/>
        <p:txBody>
          <a:bodyPr/>
          <a:lstStyle/>
          <a:p>
            <a:r>
              <a:t>Footer</a:t>
            </a:r>
          </a:p>
        </p:txBody>
      </p:sp>
      <p:sp>
        <p:nvSpPr>
          <p:cNvPr id="6" name="PlaceHolder 5"/>
          <p:cNvSpPr>
            <a:spLocks noGrp="1" noEditPoints="1"/>
          </p:cNvSpPr>
          <p:nvPr>
            <p:ph type="sldNum" idx="3"/>
          </p:nvPr>
        </p:nvSpPr>
        <p:spPr/>
        <p:txBody>
          <a:bodyPr/>
          <a:lstStyle/>
          <a:p>
            <a:fld id="{83BFC60C-3D49-48E1-9CFF-4926AABAC9A0}" type="slidenum">
              <a:t>‹#›</a:t>
            </a:fld>
            <a:endParaRPr/>
          </a:p>
        </p:txBody>
      </p:sp>
      <p:sp>
        <p:nvSpPr>
          <p:cNvPr id="7" name="PlaceHolder 6"/>
          <p:cNvSpPr>
            <a:spLocks noGrp="1" noEditPoints="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3" name="PlaceHolder 2"/>
          <p:cNvSpPr>
            <a:spLocks noGrp="1" noEditPoints="1"/>
          </p:cNvSpPr>
          <p:nvPr>
            <p:ph type="ftr" idx="2"/>
          </p:nvPr>
        </p:nvSpPr>
        <p:spPr/>
        <p:txBody>
          <a:bodyPr/>
          <a:lstStyle/>
          <a:p>
            <a:r>
              <a:t>Footer</a:t>
            </a:r>
          </a:p>
        </p:txBody>
      </p:sp>
      <p:sp>
        <p:nvSpPr>
          <p:cNvPr id="4" name="PlaceHolder 3"/>
          <p:cNvSpPr>
            <a:spLocks noGrp="1" noEditPoints="1"/>
          </p:cNvSpPr>
          <p:nvPr>
            <p:ph type="sldNum" idx="3"/>
          </p:nvPr>
        </p:nvSpPr>
        <p:spPr/>
        <p:txBody>
          <a:bodyPr/>
          <a:lstStyle/>
          <a:p>
            <a:fld id="{856BE134-FB27-410D-A589-9B6D172B2375}" type="slidenum">
              <a:t>‹#›</a:t>
            </a:fld>
            <a:endParaRPr/>
          </a:p>
        </p:txBody>
      </p:sp>
      <p:sp>
        <p:nvSpPr>
          <p:cNvPr id="5" name="PlaceHolder 4"/>
          <p:cNvSpPr>
            <a:spLocks noGrp="1" noEditPoints="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noEditPoints="1"/>
          </p:cNvSpPr>
          <p:nvPr>
            <p:ph type="subTitle"/>
          </p:nvPr>
        </p:nvSpPr>
        <p:spPr>
          <a:xfrm>
            <a:off x="838080" y="365040"/>
            <a:ext cx="10515240" cy="6144120"/>
          </a:xfrm>
          <a:prstGeom prst="rect">
            <a:avLst/>
          </a:prstGeom>
          <a:noFill/>
          <a:ln w="0">
            <a:noFill/>
          </a:ln>
        </p:spPr>
        <p:txBody>
          <a:bodyPr lIns="0" tIns="0" rIns="0" bIns="0" anchor="ctr">
            <a:noAutofit/>
          </a:bodyPr>
          <a:lstStyle/>
          <a:p>
            <a:pPr lvl="0" algn="ctr">
              <a:buNone/>
            </a:pPr>
            <a:endParaRPr lang="en-AU" sz="3200" b="0" strike="noStrike">
              <a:latin typeface="Arial"/>
            </a:endParaRPr>
          </a:p>
        </p:txBody>
      </p:sp>
      <p:sp>
        <p:nvSpPr>
          <p:cNvPr id="3" name="PlaceHolder 2"/>
          <p:cNvSpPr>
            <a:spLocks noGrp="1" noEditPoints="1"/>
          </p:cNvSpPr>
          <p:nvPr>
            <p:ph type="ftr" idx="2"/>
          </p:nvPr>
        </p:nvSpPr>
        <p:spPr/>
        <p:txBody>
          <a:bodyPr/>
          <a:lstStyle/>
          <a:p>
            <a:r>
              <a:t>Footer</a:t>
            </a:r>
          </a:p>
        </p:txBody>
      </p:sp>
      <p:sp>
        <p:nvSpPr>
          <p:cNvPr id="4" name="PlaceHolder 3"/>
          <p:cNvSpPr>
            <a:spLocks noGrp="1" noEditPoints="1"/>
          </p:cNvSpPr>
          <p:nvPr>
            <p:ph type="sldNum" idx="3"/>
          </p:nvPr>
        </p:nvSpPr>
        <p:spPr/>
        <p:txBody>
          <a:bodyPr/>
          <a:lstStyle/>
          <a:p>
            <a:fld id="{ABD1F38B-336A-4B72-A3A5-58BEE0C3D7DC}" type="slidenum">
              <a:t>‹#›</a:t>
            </a:fld>
            <a:endParaRPr/>
          </a:p>
        </p:txBody>
      </p:sp>
      <p:sp>
        <p:nvSpPr>
          <p:cNvPr id="5" name="PlaceHolder 4"/>
          <p:cNvSpPr>
            <a:spLocks noGrp="1" noEditPoints="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15" name="PlaceHolder 2"/>
          <p:cNvSpPr>
            <a:spLocks noGrp="1" noEditPoints="1"/>
          </p:cNvSpPr>
          <p:nvPr>
            <p:ph/>
          </p:nvPr>
        </p:nvSpPr>
        <p:spPr>
          <a:xfrm>
            <a:off x="83808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16" name="PlaceHolder 3"/>
          <p:cNvSpPr>
            <a:spLocks noGrp="1" noEditPoints="1"/>
          </p:cNvSpPr>
          <p:nvPr>
            <p:ph/>
          </p:nvPr>
        </p:nvSpPr>
        <p:spPr>
          <a:xfrm>
            <a:off x="622620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17" name="PlaceHolder 4"/>
          <p:cNvSpPr>
            <a:spLocks noGrp="1" noEditPoints="1"/>
          </p:cNvSpPr>
          <p:nvPr>
            <p:ph/>
          </p:nvPr>
        </p:nvSpPr>
        <p:spPr>
          <a:xfrm>
            <a:off x="83808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 name="PlaceHolder 5"/>
          <p:cNvSpPr>
            <a:spLocks noGrp="1" noEditPoints="1"/>
          </p:cNvSpPr>
          <p:nvPr>
            <p:ph type="ftr" idx="2"/>
          </p:nvPr>
        </p:nvSpPr>
        <p:spPr/>
        <p:txBody>
          <a:bodyPr/>
          <a:lstStyle/>
          <a:p>
            <a:r>
              <a:t>Footer</a:t>
            </a:r>
          </a:p>
        </p:txBody>
      </p:sp>
      <p:sp>
        <p:nvSpPr>
          <p:cNvPr id="7" name="PlaceHolder 6"/>
          <p:cNvSpPr>
            <a:spLocks noGrp="1" noEditPoints="1"/>
          </p:cNvSpPr>
          <p:nvPr>
            <p:ph type="sldNum" idx="3"/>
          </p:nvPr>
        </p:nvSpPr>
        <p:spPr/>
        <p:txBody>
          <a:bodyPr/>
          <a:lstStyle/>
          <a:p>
            <a:fld id="{E90A0C13-4F09-4028-8BA0-B12ED683E20B}" type="slidenum">
              <a:t>‹#›</a:t>
            </a:fld>
            <a:endParaRPr/>
          </a:p>
        </p:txBody>
      </p:sp>
      <p:sp>
        <p:nvSpPr>
          <p:cNvPr id="8" name="PlaceHolder 7"/>
          <p:cNvSpPr>
            <a:spLocks noGrp="1" noEditPoints="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19" name="PlaceHolder 2"/>
          <p:cNvSpPr>
            <a:spLocks noGrp="1" noEditPoints="1"/>
          </p:cNvSpPr>
          <p:nvPr>
            <p:ph/>
          </p:nvPr>
        </p:nvSpPr>
        <p:spPr>
          <a:xfrm>
            <a:off x="83808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20" name="PlaceHolder 3"/>
          <p:cNvSpPr>
            <a:spLocks noGrp="1" noEditPoints="1"/>
          </p:cNvSpPr>
          <p:nvPr>
            <p:ph/>
          </p:nvPr>
        </p:nvSpPr>
        <p:spPr>
          <a:xfrm>
            <a:off x="622620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21" name="PlaceHolder 4"/>
          <p:cNvSpPr>
            <a:spLocks noGrp="1" noEditPoints="1"/>
          </p:cNvSpPr>
          <p:nvPr>
            <p:ph/>
          </p:nvPr>
        </p:nvSpPr>
        <p:spPr>
          <a:xfrm>
            <a:off x="622620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 name="PlaceHolder 5"/>
          <p:cNvSpPr>
            <a:spLocks noGrp="1" noEditPoints="1"/>
          </p:cNvSpPr>
          <p:nvPr>
            <p:ph type="ftr" idx="2"/>
          </p:nvPr>
        </p:nvSpPr>
        <p:spPr/>
        <p:txBody>
          <a:bodyPr/>
          <a:lstStyle/>
          <a:p>
            <a:r>
              <a:t>Footer</a:t>
            </a:r>
          </a:p>
        </p:txBody>
      </p:sp>
      <p:sp>
        <p:nvSpPr>
          <p:cNvPr id="7" name="PlaceHolder 6"/>
          <p:cNvSpPr>
            <a:spLocks noGrp="1" noEditPoints="1"/>
          </p:cNvSpPr>
          <p:nvPr>
            <p:ph type="sldNum" idx="3"/>
          </p:nvPr>
        </p:nvSpPr>
        <p:spPr/>
        <p:txBody>
          <a:bodyPr/>
          <a:lstStyle/>
          <a:p>
            <a:fld id="{A9D73452-AFAB-41AD-9E24-24D4BBE00844}" type="slidenum">
              <a:t>‹#›</a:t>
            </a:fld>
            <a:endParaRPr/>
          </a:p>
        </p:txBody>
      </p:sp>
      <p:sp>
        <p:nvSpPr>
          <p:cNvPr id="8" name="PlaceHolder 7"/>
          <p:cNvSpPr>
            <a:spLocks noGrp="1" noEditPoints="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23" name="PlaceHolder 2"/>
          <p:cNvSpPr>
            <a:spLocks noGrp="1" noEditPoints="1"/>
          </p:cNvSpPr>
          <p:nvPr>
            <p:ph/>
          </p:nvPr>
        </p:nvSpPr>
        <p:spPr>
          <a:xfrm>
            <a:off x="83808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24" name="PlaceHolder 3"/>
          <p:cNvSpPr>
            <a:spLocks noGrp="1" noEditPoints="1"/>
          </p:cNvSpPr>
          <p:nvPr>
            <p:ph/>
          </p:nvPr>
        </p:nvSpPr>
        <p:spPr>
          <a:xfrm>
            <a:off x="622620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25" name="PlaceHolder 4"/>
          <p:cNvSpPr>
            <a:spLocks noGrp="1" noEditPoints="1"/>
          </p:cNvSpPr>
          <p:nvPr>
            <p:ph/>
          </p:nvPr>
        </p:nvSpPr>
        <p:spPr>
          <a:xfrm>
            <a:off x="838080" y="4098240"/>
            <a:ext cx="1051524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 name="PlaceHolder 5"/>
          <p:cNvSpPr>
            <a:spLocks noGrp="1" noEditPoints="1"/>
          </p:cNvSpPr>
          <p:nvPr>
            <p:ph type="ftr" idx="2"/>
          </p:nvPr>
        </p:nvSpPr>
        <p:spPr/>
        <p:txBody>
          <a:bodyPr/>
          <a:lstStyle/>
          <a:p>
            <a:r>
              <a:t>Footer</a:t>
            </a:r>
          </a:p>
        </p:txBody>
      </p:sp>
      <p:sp>
        <p:nvSpPr>
          <p:cNvPr id="7" name="PlaceHolder 6"/>
          <p:cNvSpPr>
            <a:spLocks noGrp="1" noEditPoints="1"/>
          </p:cNvSpPr>
          <p:nvPr>
            <p:ph type="sldNum" idx="3"/>
          </p:nvPr>
        </p:nvSpPr>
        <p:spPr/>
        <p:txBody>
          <a:bodyPr/>
          <a:lstStyle/>
          <a:p>
            <a:fld id="{D95F1E46-C4A0-4F21-A041-59963D4FCA0A}" type="slidenum">
              <a:t>‹#›</a:t>
            </a:fld>
            <a:endParaRPr/>
          </a:p>
        </p:txBody>
      </p:sp>
      <p:sp>
        <p:nvSpPr>
          <p:cNvPr id="8" name="PlaceHolder 7"/>
          <p:cNvSpPr>
            <a:spLocks noGrp="1" noEditPoints="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27" name="PlaceHolder 2"/>
          <p:cNvSpPr>
            <a:spLocks noGrp="1" noEditPoints="1"/>
          </p:cNvSpPr>
          <p:nvPr>
            <p:ph/>
          </p:nvPr>
        </p:nvSpPr>
        <p:spPr>
          <a:xfrm>
            <a:off x="838080" y="1825560"/>
            <a:ext cx="1051524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28" name="PlaceHolder 3"/>
          <p:cNvSpPr>
            <a:spLocks noGrp="1" noEditPoints="1"/>
          </p:cNvSpPr>
          <p:nvPr>
            <p:ph/>
          </p:nvPr>
        </p:nvSpPr>
        <p:spPr>
          <a:xfrm>
            <a:off x="838080" y="4098240"/>
            <a:ext cx="1051524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 name="PlaceHolder 4"/>
          <p:cNvSpPr>
            <a:spLocks noGrp="1" noEditPoints="1"/>
          </p:cNvSpPr>
          <p:nvPr>
            <p:ph type="ftr" idx="2"/>
          </p:nvPr>
        </p:nvSpPr>
        <p:spPr/>
        <p:txBody>
          <a:bodyPr/>
          <a:lstStyle/>
          <a:p>
            <a:r>
              <a:t>Footer</a:t>
            </a:r>
          </a:p>
        </p:txBody>
      </p:sp>
      <p:sp>
        <p:nvSpPr>
          <p:cNvPr id="6" name="PlaceHolder 5"/>
          <p:cNvSpPr>
            <a:spLocks noGrp="1" noEditPoints="1"/>
          </p:cNvSpPr>
          <p:nvPr>
            <p:ph type="sldNum" idx="3"/>
          </p:nvPr>
        </p:nvSpPr>
        <p:spPr/>
        <p:txBody>
          <a:bodyPr/>
          <a:lstStyle/>
          <a:p>
            <a:fld id="{683D0F69-BC17-465B-AD25-8F0097AD9D6D}" type="slidenum">
              <a:t>‹#›</a:t>
            </a:fld>
            <a:endParaRPr/>
          </a:p>
        </p:txBody>
      </p:sp>
      <p:sp>
        <p:nvSpPr>
          <p:cNvPr id="7" name="PlaceHolder 6"/>
          <p:cNvSpPr>
            <a:spLocks noGrp="1" noEditPoints="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30" name="PlaceHolder 2"/>
          <p:cNvSpPr>
            <a:spLocks noGrp="1" noEditPoints="1"/>
          </p:cNvSpPr>
          <p:nvPr>
            <p:ph/>
          </p:nvPr>
        </p:nvSpPr>
        <p:spPr>
          <a:xfrm>
            <a:off x="83808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1" name="PlaceHolder 3"/>
          <p:cNvSpPr>
            <a:spLocks noGrp="1" noEditPoints="1"/>
          </p:cNvSpPr>
          <p:nvPr>
            <p:ph/>
          </p:nvPr>
        </p:nvSpPr>
        <p:spPr>
          <a:xfrm>
            <a:off x="622620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2" name="PlaceHolder 4"/>
          <p:cNvSpPr>
            <a:spLocks noGrp="1" noEditPoints="1"/>
          </p:cNvSpPr>
          <p:nvPr>
            <p:ph/>
          </p:nvPr>
        </p:nvSpPr>
        <p:spPr>
          <a:xfrm>
            <a:off x="83808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3" name="PlaceHolder 5"/>
          <p:cNvSpPr>
            <a:spLocks noGrp="1" noEditPoints="1"/>
          </p:cNvSpPr>
          <p:nvPr>
            <p:ph/>
          </p:nvPr>
        </p:nvSpPr>
        <p:spPr>
          <a:xfrm>
            <a:off x="622620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 name="PlaceHolder 6"/>
          <p:cNvSpPr>
            <a:spLocks noGrp="1" noEditPoints="1"/>
          </p:cNvSpPr>
          <p:nvPr>
            <p:ph type="ftr" idx="2"/>
          </p:nvPr>
        </p:nvSpPr>
        <p:spPr/>
        <p:txBody>
          <a:bodyPr/>
          <a:lstStyle/>
          <a:p>
            <a:r>
              <a:t>Footer</a:t>
            </a:r>
          </a:p>
        </p:txBody>
      </p:sp>
      <p:sp>
        <p:nvSpPr>
          <p:cNvPr id="8" name="PlaceHolder 7"/>
          <p:cNvSpPr>
            <a:spLocks noGrp="1" noEditPoints="1"/>
          </p:cNvSpPr>
          <p:nvPr>
            <p:ph type="sldNum" idx="3"/>
          </p:nvPr>
        </p:nvSpPr>
        <p:spPr/>
        <p:txBody>
          <a:bodyPr/>
          <a:lstStyle/>
          <a:p>
            <a:fld id="{599ABD4F-8A18-4C6B-AB33-F8AB513D24FD}" type="slidenum">
              <a:t>‹#›</a:t>
            </a:fld>
            <a:endParaRPr/>
          </a:p>
        </p:txBody>
      </p:sp>
      <p:sp>
        <p:nvSpPr>
          <p:cNvPr id="9" name="PlaceHolder 8"/>
          <p:cNvSpPr>
            <a:spLocks noGrp="1" noEditPoints="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35" name="PlaceHolder 2"/>
          <p:cNvSpPr>
            <a:spLocks noGrp="1" noEditPoints="1"/>
          </p:cNvSpPr>
          <p:nvPr>
            <p:ph/>
          </p:nvPr>
        </p:nvSpPr>
        <p:spPr>
          <a:xfrm>
            <a:off x="838080" y="182556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6" name="PlaceHolder 3"/>
          <p:cNvSpPr>
            <a:spLocks noGrp="1" noEditPoints="1"/>
          </p:cNvSpPr>
          <p:nvPr>
            <p:ph/>
          </p:nvPr>
        </p:nvSpPr>
        <p:spPr>
          <a:xfrm>
            <a:off x="4393440" y="182556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7" name="PlaceHolder 4"/>
          <p:cNvSpPr>
            <a:spLocks noGrp="1" noEditPoints="1"/>
          </p:cNvSpPr>
          <p:nvPr>
            <p:ph/>
          </p:nvPr>
        </p:nvSpPr>
        <p:spPr>
          <a:xfrm>
            <a:off x="7949160" y="182556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8" name="PlaceHolder 5"/>
          <p:cNvSpPr>
            <a:spLocks noGrp="1" noEditPoints="1"/>
          </p:cNvSpPr>
          <p:nvPr>
            <p:ph/>
          </p:nvPr>
        </p:nvSpPr>
        <p:spPr>
          <a:xfrm>
            <a:off x="838080" y="409824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39" name="PlaceHolder 6"/>
          <p:cNvSpPr>
            <a:spLocks noGrp="1" noEditPoints="1"/>
          </p:cNvSpPr>
          <p:nvPr>
            <p:ph/>
          </p:nvPr>
        </p:nvSpPr>
        <p:spPr>
          <a:xfrm>
            <a:off x="4393440" y="409824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40" name="PlaceHolder 7"/>
          <p:cNvSpPr>
            <a:spLocks noGrp="1" noEditPoints="1"/>
          </p:cNvSpPr>
          <p:nvPr>
            <p:ph/>
          </p:nvPr>
        </p:nvSpPr>
        <p:spPr>
          <a:xfrm>
            <a:off x="7949160" y="409824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9" name="PlaceHolder 8"/>
          <p:cNvSpPr>
            <a:spLocks noGrp="1" noEditPoints="1"/>
          </p:cNvSpPr>
          <p:nvPr>
            <p:ph type="ftr" idx="2"/>
          </p:nvPr>
        </p:nvSpPr>
        <p:spPr/>
        <p:txBody>
          <a:bodyPr/>
          <a:lstStyle/>
          <a:p>
            <a:r>
              <a:t>Footer</a:t>
            </a:r>
          </a:p>
        </p:txBody>
      </p:sp>
      <p:sp>
        <p:nvSpPr>
          <p:cNvPr id="10" name="PlaceHolder 9"/>
          <p:cNvSpPr>
            <a:spLocks noGrp="1" noEditPoints="1"/>
          </p:cNvSpPr>
          <p:nvPr>
            <p:ph type="sldNum" idx="3"/>
          </p:nvPr>
        </p:nvSpPr>
        <p:spPr/>
        <p:txBody>
          <a:bodyPr/>
          <a:lstStyle/>
          <a:p>
            <a:fld id="{4A3376AC-FE94-4FAE-AC1C-1E0D455E3B28}" type="slidenum">
              <a:t>‹#›</a:t>
            </a:fld>
            <a:endParaRPr/>
          </a:p>
        </p:txBody>
      </p:sp>
      <p:sp>
        <p:nvSpPr>
          <p:cNvPr id="11" name="PlaceHolder 10"/>
          <p:cNvSpPr>
            <a:spLocks noGrp="1" noEditPoints="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noEditPoints="1"/>
          </p:cNvSpPr>
          <p:nvPr>
            <p:ph type="ftr" idx="5"/>
          </p:nvPr>
        </p:nvSpPr>
        <p:spPr/>
        <p:txBody>
          <a:bodyPr/>
          <a:lstStyle/>
          <a:p>
            <a:r>
              <a:t>Footer</a:t>
            </a:r>
          </a:p>
        </p:txBody>
      </p:sp>
      <p:sp>
        <p:nvSpPr>
          <p:cNvPr id="3" name="PlaceHolder 2"/>
          <p:cNvSpPr>
            <a:spLocks noGrp="1" noEditPoints="1"/>
          </p:cNvSpPr>
          <p:nvPr>
            <p:ph type="sldNum" idx="6"/>
          </p:nvPr>
        </p:nvSpPr>
        <p:spPr/>
        <p:txBody>
          <a:bodyPr/>
          <a:lstStyle/>
          <a:p>
            <a:fld id="{EC47048D-E96E-4DB5-B59F-754A1652B9D9}" type="slidenum">
              <a:t>‹#›</a:t>
            </a:fld>
            <a:endParaRPr/>
          </a:p>
        </p:txBody>
      </p:sp>
      <p:sp>
        <p:nvSpPr>
          <p:cNvPr id="4" name="PlaceHolder 3"/>
          <p:cNvSpPr>
            <a:spLocks noGrp="1" noEditPoints="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47" name="PlaceHolder 2"/>
          <p:cNvSpPr>
            <a:spLocks noGrp="1" noEditPoints="1"/>
          </p:cNvSpPr>
          <p:nvPr>
            <p:ph type="subTitle"/>
          </p:nvPr>
        </p:nvSpPr>
        <p:spPr>
          <a:xfrm>
            <a:off x="838080" y="1825560"/>
            <a:ext cx="10515240" cy="4350960"/>
          </a:xfrm>
          <a:prstGeom prst="rect">
            <a:avLst/>
          </a:prstGeom>
          <a:noFill/>
          <a:ln w="0">
            <a:noFill/>
          </a:ln>
        </p:spPr>
        <p:txBody>
          <a:bodyPr lIns="0" tIns="0" rIns="0" bIns="0" anchor="ctr">
            <a:noAutofit/>
          </a:bodyPr>
          <a:lstStyle/>
          <a:p>
            <a:pPr lvl="0" algn="ctr">
              <a:buNone/>
            </a:pPr>
            <a:endParaRPr lang="en-AU" sz="3200" b="0" strike="noStrike">
              <a:latin typeface="Arial"/>
            </a:endParaRPr>
          </a:p>
        </p:txBody>
      </p:sp>
      <p:sp>
        <p:nvSpPr>
          <p:cNvPr id="4" name="PlaceHolder 3"/>
          <p:cNvSpPr>
            <a:spLocks noGrp="1" noEditPoints="1"/>
          </p:cNvSpPr>
          <p:nvPr>
            <p:ph type="ftr" idx="5"/>
          </p:nvPr>
        </p:nvSpPr>
        <p:spPr/>
        <p:txBody>
          <a:bodyPr/>
          <a:lstStyle/>
          <a:p>
            <a:r>
              <a:t>Footer</a:t>
            </a:r>
          </a:p>
        </p:txBody>
      </p:sp>
      <p:sp>
        <p:nvSpPr>
          <p:cNvPr id="5" name="PlaceHolder 4"/>
          <p:cNvSpPr>
            <a:spLocks noGrp="1" noEditPoints="1"/>
          </p:cNvSpPr>
          <p:nvPr>
            <p:ph type="sldNum" idx="6"/>
          </p:nvPr>
        </p:nvSpPr>
        <p:spPr/>
        <p:txBody>
          <a:bodyPr/>
          <a:lstStyle/>
          <a:p>
            <a:fld id="{806835FE-88CE-48FE-B3E5-B3084667C9B7}" type="slidenum">
              <a:t>‹#›</a:t>
            </a:fld>
            <a:endParaRPr/>
          </a:p>
        </p:txBody>
      </p:sp>
      <p:sp>
        <p:nvSpPr>
          <p:cNvPr id="6" name="PlaceHolder 5"/>
          <p:cNvSpPr>
            <a:spLocks noGrp="1" noEditPoints="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49" name="PlaceHolder 2"/>
          <p:cNvSpPr>
            <a:spLocks noGrp="1" noEditPoints="1"/>
          </p:cNvSpPr>
          <p:nvPr>
            <p:ph/>
          </p:nvPr>
        </p:nvSpPr>
        <p:spPr>
          <a:xfrm>
            <a:off x="838080" y="1825560"/>
            <a:ext cx="1051524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4" name="PlaceHolder 3"/>
          <p:cNvSpPr>
            <a:spLocks noGrp="1" noEditPoints="1"/>
          </p:cNvSpPr>
          <p:nvPr>
            <p:ph type="ftr" idx="5"/>
          </p:nvPr>
        </p:nvSpPr>
        <p:spPr/>
        <p:txBody>
          <a:bodyPr/>
          <a:lstStyle/>
          <a:p>
            <a:r>
              <a:t>Footer</a:t>
            </a:r>
          </a:p>
        </p:txBody>
      </p:sp>
      <p:sp>
        <p:nvSpPr>
          <p:cNvPr id="5" name="PlaceHolder 4"/>
          <p:cNvSpPr>
            <a:spLocks noGrp="1" noEditPoints="1"/>
          </p:cNvSpPr>
          <p:nvPr>
            <p:ph type="sldNum" idx="6"/>
          </p:nvPr>
        </p:nvSpPr>
        <p:spPr/>
        <p:txBody>
          <a:bodyPr/>
          <a:lstStyle/>
          <a:p>
            <a:fld id="{E7B2A770-8DE5-4EAE-B8D6-D01914DD5FA3}" type="slidenum">
              <a:t>‹#›</a:t>
            </a:fld>
            <a:endParaRPr/>
          </a:p>
        </p:txBody>
      </p:sp>
      <p:sp>
        <p:nvSpPr>
          <p:cNvPr id="6" name="PlaceHolder 5"/>
          <p:cNvSpPr>
            <a:spLocks noGrp="1" noEditPoints="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51" name="PlaceHolder 2"/>
          <p:cNvSpPr>
            <a:spLocks noGrp="1" noEditPoints="1"/>
          </p:cNvSpPr>
          <p:nvPr>
            <p:ph/>
          </p:nvPr>
        </p:nvSpPr>
        <p:spPr>
          <a:xfrm>
            <a:off x="83808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2" name="PlaceHolder 3"/>
          <p:cNvSpPr>
            <a:spLocks noGrp="1" noEditPoints="1"/>
          </p:cNvSpPr>
          <p:nvPr>
            <p:ph/>
          </p:nvPr>
        </p:nvSpPr>
        <p:spPr>
          <a:xfrm>
            <a:off x="622620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 name="PlaceHolder 4"/>
          <p:cNvSpPr>
            <a:spLocks noGrp="1" noEditPoints="1"/>
          </p:cNvSpPr>
          <p:nvPr>
            <p:ph type="ftr" idx="5"/>
          </p:nvPr>
        </p:nvSpPr>
        <p:spPr/>
        <p:txBody>
          <a:bodyPr/>
          <a:lstStyle/>
          <a:p>
            <a:r>
              <a:t>Footer</a:t>
            </a:r>
          </a:p>
        </p:txBody>
      </p:sp>
      <p:sp>
        <p:nvSpPr>
          <p:cNvPr id="6" name="PlaceHolder 5"/>
          <p:cNvSpPr>
            <a:spLocks noGrp="1" noEditPoints="1"/>
          </p:cNvSpPr>
          <p:nvPr>
            <p:ph type="sldNum" idx="6"/>
          </p:nvPr>
        </p:nvSpPr>
        <p:spPr/>
        <p:txBody>
          <a:bodyPr/>
          <a:lstStyle/>
          <a:p>
            <a:fld id="{AE77D474-00AF-40D9-88A2-A1C571EF0D49}" type="slidenum">
              <a:t>‹#›</a:t>
            </a:fld>
            <a:endParaRPr/>
          </a:p>
        </p:txBody>
      </p:sp>
      <p:sp>
        <p:nvSpPr>
          <p:cNvPr id="7" name="PlaceHolder 6"/>
          <p:cNvSpPr>
            <a:spLocks noGrp="1" noEditPoints="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3" name="PlaceHolder 2"/>
          <p:cNvSpPr>
            <a:spLocks noGrp="1" noEditPoints="1"/>
          </p:cNvSpPr>
          <p:nvPr>
            <p:ph type="ftr" idx="5"/>
          </p:nvPr>
        </p:nvSpPr>
        <p:spPr/>
        <p:txBody>
          <a:bodyPr/>
          <a:lstStyle/>
          <a:p>
            <a:r>
              <a:t>Footer</a:t>
            </a:r>
          </a:p>
        </p:txBody>
      </p:sp>
      <p:sp>
        <p:nvSpPr>
          <p:cNvPr id="4" name="PlaceHolder 3"/>
          <p:cNvSpPr>
            <a:spLocks noGrp="1" noEditPoints="1"/>
          </p:cNvSpPr>
          <p:nvPr>
            <p:ph type="sldNum" idx="6"/>
          </p:nvPr>
        </p:nvSpPr>
        <p:spPr/>
        <p:txBody>
          <a:bodyPr/>
          <a:lstStyle/>
          <a:p>
            <a:fld id="{C4EAA6B2-729C-4B77-9E40-D7681C76621E}" type="slidenum">
              <a:t>‹#›</a:t>
            </a:fld>
            <a:endParaRPr/>
          </a:p>
        </p:txBody>
      </p:sp>
      <p:sp>
        <p:nvSpPr>
          <p:cNvPr id="5" name="PlaceHolder 4"/>
          <p:cNvSpPr>
            <a:spLocks noGrp="1" noEditPoints="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noEditPoints="1"/>
          </p:cNvSpPr>
          <p:nvPr>
            <p:ph type="subTitle"/>
          </p:nvPr>
        </p:nvSpPr>
        <p:spPr>
          <a:xfrm>
            <a:off x="838080" y="365040"/>
            <a:ext cx="10515240" cy="6144120"/>
          </a:xfrm>
          <a:prstGeom prst="rect">
            <a:avLst/>
          </a:prstGeom>
          <a:noFill/>
          <a:ln w="0">
            <a:noFill/>
          </a:ln>
        </p:spPr>
        <p:txBody>
          <a:bodyPr lIns="0" tIns="0" rIns="0" bIns="0" anchor="ctr">
            <a:noAutofit/>
          </a:bodyPr>
          <a:lstStyle/>
          <a:p>
            <a:pPr lvl="0" algn="ctr">
              <a:buNone/>
            </a:pPr>
            <a:endParaRPr lang="en-AU" sz="3200" b="0" strike="noStrike">
              <a:latin typeface="Arial"/>
            </a:endParaRPr>
          </a:p>
        </p:txBody>
      </p:sp>
      <p:sp>
        <p:nvSpPr>
          <p:cNvPr id="3" name="PlaceHolder 2"/>
          <p:cNvSpPr>
            <a:spLocks noGrp="1" noEditPoints="1"/>
          </p:cNvSpPr>
          <p:nvPr>
            <p:ph type="ftr" idx="5"/>
          </p:nvPr>
        </p:nvSpPr>
        <p:spPr/>
        <p:txBody>
          <a:bodyPr/>
          <a:lstStyle/>
          <a:p>
            <a:r>
              <a:t>Footer</a:t>
            </a:r>
          </a:p>
        </p:txBody>
      </p:sp>
      <p:sp>
        <p:nvSpPr>
          <p:cNvPr id="4" name="PlaceHolder 3"/>
          <p:cNvSpPr>
            <a:spLocks noGrp="1" noEditPoints="1"/>
          </p:cNvSpPr>
          <p:nvPr>
            <p:ph type="sldNum" idx="6"/>
          </p:nvPr>
        </p:nvSpPr>
        <p:spPr/>
        <p:txBody>
          <a:bodyPr/>
          <a:lstStyle/>
          <a:p>
            <a:fld id="{4D2F5E5C-36E1-4E92-8C9A-24740BEF1B2A}" type="slidenum">
              <a:t>‹#›</a:t>
            </a:fld>
            <a:endParaRPr/>
          </a:p>
        </p:txBody>
      </p:sp>
      <p:sp>
        <p:nvSpPr>
          <p:cNvPr id="5" name="PlaceHolder 4"/>
          <p:cNvSpPr>
            <a:spLocks noGrp="1" noEditPoints="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56" name="PlaceHolder 2"/>
          <p:cNvSpPr>
            <a:spLocks noGrp="1" noEditPoints="1"/>
          </p:cNvSpPr>
          <p:nvPr>
            <p:ph/>
          </p:nvPr>
        </p:nvSpPr>
        <p:spPr>
          <a:xfrm>
            <a:off x="83808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7" name="PlaceHolder 3"/>
          <p:cNvSpPr>
            <a:spLocks noGrp="1" noEditPoints="1"/>
          </p:cNvSpPr>
          <p:nvPr>
            <p:ph/>
          </p:nvPr>
        </p:nvSpPr>
        <p:spPr>
          <a:xfrm>
            <a:off x="622620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8" name="PlaceHolder 4"/>
          <p:cNvSpPr>
            <a:spLocks noGrp="1" noEditPoints="1"/>
          </p:cNvSpPr>
          <p:nvPr>
            <p:ph/>
          </p:nvPr>
        </p:nvSpPr>
        <p:spPr>
          <a:xfrm>
            <a:off x="83808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 name="PlaceHolder 5"/>
          <p:cNvSpPr>
            <a:spLocks noGrp="1" noEditPoints="1"/>
          </p:cNvSpPr>
          <p:nvPr>
            <p:ph type="ftr" idx="5"/>
          </p:nvPr>
        </p:nvSpPr>
        <p:spPr/>
        <p:txBody>
          <a:bodyPr/>
          <a:lstStyle/>
          <a:p>
            <a:r>
              <a:t>Footer</a:t>
            </a:r>
          </a:p>
        </p:txBody>
      </p:sp>
      <p:sp>
        <p:nvSpPr>
          <p:cNvPr id="7" name="PlaceHolder 6"/>
          <p:cNvSpPr>
            <a:spLocks noGrp="1" noEditPoints="1"/>
          </p:cNvSpPr>
          <p:nvPr>
            <p:ph type="sldNum" idx="6"/>
          </p:nvPr>
        </p:nvSpPr>
        <p:spPr/>
        <p:txBody>
          <a:bodyPr/>
          <a:lstStyle/>
          <a:p>
            <a:fld id="{69F257DD-638B-49A6-958C-F7A721EDBAF6}" type="slidenum">
              <a:t>‹#›</a:t>
            </a:fld>
            <a:endParaRPr/>
          </a:p>
        </p:txBody>
      </p:sp>
      <p:sp>
        <p:nvSpPr>
          <p:cNvPr id="8" name="PlaceHolder 7"/>
          <p:cNvSpPr>
            <a:spLocks noGrp="1" noEditPoints="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60" name="PlaceHolder 2"/>
          <p:cNvSpPr>
            <a:spLocks noGrp="1" noEditPoints="1"/>
          </p:cNvSpPr>
          <p:nvPr>
            <p:ph/>
          </p:nvPr>
        </p:nvSpPr>
        <p:spPr>
          <a:xfrm>
            <a:off x="838080" y="1825560"/>
            <a:ext cx="5131080" cy="435096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1" name="PlaceHolder 3"/>
          <p:cNvSpPr>
            <a:spLocks noGrp="1" noEditPoints="1"/>
          </p:cNvSpPr>
          <p:nvPr>
            <p:ph/>
          </p:nvPr>
        </p:nvSpPr>
        <p:spPr>
          <a:xfrm>
            <a:off x="622620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2" name="PlaceHolder 4"/>
          <p:cNvSpPr>
            <a:spLocks noGrp="1" noEditPoints="1"/>
          </p:cNvSpPr>
          <p:nvPr>
            <p:ph/>
          </p:nvPr>
        </p:nvSpPr>
        <p:spPr>
          <a:xfrm>
            <a:off x="622620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 name="PlaceHolder 5"/>
          <p:cNvSpPr>
            <a:spLocks noGrp="1" noEditPoints="1"/>
          </p:cNvSpPr>
          <p:nvPr>
            <p:ph type="ftr" idx="5"/>
          </p:nvPr>
        </p:nvSpPr>
        <p:spPr/>
        <p:txBody>
          <a:bodyPr/>
          <a:lstStyle/>
          <a:p>
            <a:r>
              <a:t>Footer</a:t>
            </a:r>
          </a:p>
        </p:txBody>
      </p:sp>
      <p:sp>
        <p:nvSpPr>
          <p:cNvPr id="7" name="PlaceHolder 6"/>
          <p:cNvSpPr>
            <a:spLocks noGrp="1" noEditPoints="1"/>
          </p:cNvSpPr>
          <p:nvPr>
            <p:ph type="sldNum" idx="6"/>
          </p:nvPr>
        </p:nvSpPr>
        <p:spPr/>
        <p:txBody>
          <a:bodyPr/>
          <a:lstStyle/>
          <a:p>
            <a:fld id="{02C31CE3-A973-4507-B69A-4DDB533340A6}" type="slidenum">
              <a:t>‹#›</a:t>
            </a:fld>
            <a:endParaRPr/>
          </a:p>
        </p:txBody>
      </p:sp>
      <p:sp>
        <p:nvSpPr>
          <p:cNvPr id="8" name="PlaceHolder 7"/>
          <p:cNvSpPr>
            <a:spLocks noGrp="1" noEditPoints="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64" name="PlaceHolder 2"/>
          <p:cNvSpPr>
            <a:spLocks noGrp="1" noEditPoints="1"/>
          </p:cNvSpPr>
          <p:nvPr>
            <p:ph/>
          </p:nvPr>
        </p:nvSpPr>
        <p:spPr>
          <a:xfrm>
            <a:off x="83808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5" name="PlaceHolder 3"/>
          <p:cNvSpPr>
            <a:spLocks noGrp="1" noEditPoints="1"/>
          </p:cNvSpPr>
          <p:nvPr>
            <p:ph/>
          </p:nvPr>
        </p:nvSpPr>
        <p:spPr>
          <a:xfrm>
            <a:off x="622620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6" name="PlaceHolder 4"/>
          <p:cNvSpPr>
            <a:spLocks noGrp="1" noEditPoints="1"/>
          </p:cNvSpPr>
          <p:nvPr>
            <p:ph/>
          </p:nvPr>
        </p:nvSpPr>
        <p:spPr>
          <a:xfrm>
            <a:off x="838080" y="4098240"/>
            <a:ext cx="1051524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 name="PlaceHolder 5"/>
          <p:cNvSpPr>
            <a:spLocks noGrp="1" noEditPoints="1"/>
          </p:cNvSpPr>
          <p:nvPr>
            <p:ph type="ftr" idx="5"/>
          </p:nvPr>
        </p:nvSpPr>
        <p:spPr/>
        <p:txBody>
          <a:bodyPr/>
          <a:lstStyle/>
          <a:p>
            <a:r>
              <a:t>Footer</a:t>
            </a:r>
          </a:p>
        </p:txBody>
      </p:sp>
      <p:sp>
        <p:nvSpPr>
          <p:cNvPr id="7" name="PlaceHolder 6"/>
          <p:cNvSpPr>
            <a:spLocks noGrp="1" noEditPoints="1"/>
          </p:cNvSpPr>
          <p:nvPr>
            <p:ph type="sldNum" idx="6"/>
          </p:nvPr>
        </p:nvSpPr>
        <p:spPr/>
        <p:txBody>
          <a:bodyPr/>
          <a:lstStyle/>
          <a:p>
            <a:fld id="{39528DBF-EF11-4DD9-AD07-65DA7798FA34}" type="slidenum">
              <a:t>‹#›</a:t>
            </a:fld>
            <a:endParaRPr/>
          </a:p>
        </p:txBody>
      </p:sp>
      <p:sp>
        <p:nvSpPr>
          <p:cNvPr id="8" name="PlaceHolder 7"/>
          <p:cNvSpPr>
            <a:spLocks noGrp="1" noEditPoints="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68" name="PlaceHolder 2"/>
          <p:cNvSpPr>
            <a:spLocks noGrp="1" noEditPoints="1"/>
          </p:cNvSpPr>
          <p:nvPr>
            <p:ph/>
          </p:nvPr>
        </p:nvSpPr>
        <p:spPr>
          <a:xfrm>
            <a:off x="838080" y="1825560"/>
            <a:ext cx="1051524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69" name="PlaceHolder 3"/>
          <p:cNvSpPr>
            <a:spLocks noGrp="1" noEditPoints="1"/>
          </p:cNvSpPr>
          <p:nvPr>
            <p:ph/>
          </p:nvPr>
        </p:nvSpPr>
        <p:spPr>
          <a:xfrm>
            <a:off x="838080" y="4098240"/>
            <a:ext cx="1051524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5" name="PlaceHolder 4"/>
          <p:cNvSpPr>
            <a:spLocks noGrp="1" noEditPoints="1"/>
          </p:cNvSpPr>
          <p:nvPr>
            <p:ph type="ftr" idx="5"/>
          </p:nvPr>
        </p:nvSpPr>
        <p:spPr/>
        <p:txBody>
          <a:bodyPr/>
          <a:lstStyle/>
          <a:p>
            <a:r>
              <a:t>Footer</a:t>
            </a:r>
          </a:p>
        </p:txBody>
      </p:sp>
      <p:sp>
        <p:nvSpPr>
          <p:cNvPr id="6" name="PlaceHolder 5"/>
          <p:cNvSpPr>
            <a:spLocks noGrp="1" noEditPoints="1"/>
          </p:cNvSpPr>
          <p:nvPr>
            <p:ph type="sldNum" idx="6"/>
          </p:nvPr>
        </p:nvSpPr>
        <p:spPr/>
        <p:txBody>
          <a:bodyPr/>
          <a:lstStyle/>
          <a:p>
            <a:fld id="{98D155F4-95D6-42FD-89E5-2D7D14119ECE}" type="slidenum">
              <a:t>‹#›</a:t>
            </a:fld>
            <a:endParaRPr/>
          </a:p>
        </p:txBody>
      </p:sp>
      <p:sp>
        <p:nvSpPr>
          <p:cNvPr id="7" name="PlaceHolder 6"/>
          <p:cNvSpPr>
            <a:spLocks noGrp="1" noEditPoints="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71" name="PlaceHolder 2"/>
          <p:cNvSpPr>
            <a:spLocks noGrp="1" noEditPoints="1"/>
          </p:cNvSpPr>
          <p:nvPr>
            <p:ph/>
          </p:nvPr>
        </p:nvSpPr>
        <p:spPr>
          <a:xfrm>
            <a:off x="83808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2" name="PlaceHolder 3"/>
          <p:cNvSpPr>
            <a:spLocks noGrp="1" noEditPoints="1"/>
          </p:cNvSpPr>
          <p:nvPr>
            <p:ph/>
          </p:nvPr>
        </p:nvSpPr>
        <p:spPr>
          <a:xfrm>
            <a:off x="6226200" y="182556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3" name="PlaceHolder 4"/>
          <p:cNvSpPr>
            <a:spLocks noGrp="1" noEditPoints="1"/>
          </p:cNvSpPr>
          <p:nvPr>
            <p:ph/>
          </p:nvPr>
        </p:nvSpPr>
        <p:spPr>
          <a:xfrm>
            <a:off x="83808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4" name="PlaceHolder 5"/>
          <p:cNvSpPr>
            <a:spLocks noGrp="1" noEditPoints="1"/>
          </p:cNvSpPr>
          <p:nvPr>
            <p:ph/>
          </p:nvPr>
        </p:nvSpPr>
        <p:spPr>
          <a:xfrm>
            <a:off x="6226200" y="4098240"/>
            <a:ext cx="513108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 name="PlaceHolder 6"/>
          <p:cNvSpPr>
            <a:spLocks noGrp="1" noEditPoints="1"/>
          </p:cNvSpPr>
          <p:nvPr>
            <p:ph type="ftr" idx="5"/>
          </p:nvPr>
        </p:nvSpPr>
        <p:spPr/>
        <p:txBody>
          <a:bodyPr/>
          <a:lstStyle/>
          <a:p>
            <a:r>
              <a:t>Footer</a:t>
            </a:r>
          </a:p>
        </p:txBody>
      </p:sp>
      <p:sp>
        <p:nvSpPr>
          <p:cNvPr id="8" name="PlaceHolder 7"/>
          <p:cNvSpPr>
            <a:spLocks noGrp="1" noEditPoints="1"/>
          </p:cNvSpPr>
          <p:nvPr>
            <p:ph type="sldNum" idx="6"/>
          </p:nvPr>
        </p:nvSpPr>
        <p:spPr/>
        <p:txBody>
          <a:bodyPr/>
          <a:lstStyle/>
          <a:p>
            <a:fld id="{BEBCA756-3FBE-46FF-AE31-E57FDCB9932E}" type="slidenum">
              <a:t>‹#›</a:t>
            </a:fld>
            <a:endParaRPr/>
          </a:p>
        </p:txBody>
      </p:sp>
      <p:sp>
        <p:nvSpPr>
          <p:cNvPr id="9" name="PlaceHolder 8"/>
          <p:cNvSpPr>
            <a:spLocks noGrp="1" noEditPoints="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noEditPoints="1"/>
          </p:cNvSpPr>
          <p:nvPr>
            <p:ph type="title"/>
          </p:nvPr>
        </p:nvSpPr>
        <p:spPr>
          <a:xfrm>
            <a:off x="838080" y="365040"/>
            <a:ext cx="10515240" cy="1325160"/>
          </a:xfrm>
          <a:prstGeom prst="rect">
            <a:avLst/>
          </a:prstGeom>
          <a:noFill/>
          <a:ln w="0">
            <a:noFill/>
          </a:ln>
        </p:spPr>
        <p:txBody>
          <a:bodyPr lIns="0" tIns="0" rIns="0" bIns="0" anchor="ctr">
            <a:noAutofit/>
          </a:bodyPr>
          <a:lstStyle/>
          <a:p>
            <a:endParaRPr lang="en-US" sz="1800" b="0" strike="noStrike">
              <a:solidFill>
                <a:srgbClr val="000000"/>
              </a:solidFill>
              <a:latin typeface="Calibri"/>
            </a:endParaRPr>
          </a:p>
        </p:txBody>
      </p:sp>
      <p:sp>
        <p:nvSpPr>
          <p:cNvPr id="76" name="PlaceHolder 2"/>
          <p:cNvSpPr>
            <a:spLocks noGrp="1" noEditPoints="1"/>
          </p:cNvSpPr>
          <p:nvPr>
            <p:ph/>
          </p:nvPr>
        </p:nvSpPr>
        <p:spPr>
          <a:xfrm>
            <a:off x="838080" y="182556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7" name="PlaceHolder 3"/>
          <p:cNvSpPr>
            <a:spLocks noGrp="1" noEditPoints="1"/>
          </p:cNvSpPr>
          <p:nvPr>
            <p:ph/>
          </p:nvPr>
        </p:nvSpPr>
        <p:spPr>
          <a:xfrm>
            <a:off x="4393440" y="182556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8" name="PlaceHolder 4"/>
          <p:cNvSpPr>
            <a:spLocks noGrp="1" noEditPoints="1"/>
          </p:cNvSpPr>
          <p:nvPr>
            <p:ph/>
          </p:nvPr>
        </p:nvSpPr>
        <p:spPr>
          <a:xfrm>
            <a:off x="7949160" y="182556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79" name="PlaceHolder 5"/>
          <p:cNvSpPr>
            <a:spLocks noGrp="1" noEditPoints="1"/>
          </p:cNvSpPr>
          <p:nvPr>
            <p:ph/>
          </p:nvPr>
        </p:nvSpPr>
        <p:spPr>
          <a:xfrm>
            <a:off x="838080" y="409824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80" name="PlaceHolder 6"/>
          <p:cNvSpPr>
            <a:spLocks noGrp="1" noEditPoints="1"/>
          </p:cNvSpPr>
          <p:nvPr>
            <p:ph/>
          </p:nvPr>
        </p:nvSpPr>
        <p:spPr>
          <a:xfrm>
            <a:off x="4393440" y="409824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81" name="PlaceHolder 7"/>
          <p:cNvSpPr>
            <a:spLocks noGrp="1" noEditPoints="1"/>
          </p:cNvSpPr>
          <p:nvPr>
            <p:ph/>
          </p:nvPr>
        </p:nvSpPr>
        <p:spPr>
          <a:xfrm>
            <a:off x="7949160" y="4098240"/>
            <a:ext cx="3385800" cy="2075040"/>
          </a:xfrm>
          <a:prstGeom prst="rect">
            <a:avLst/>
          </a:prstGeom>
          <a:noFill/>
          <a:ln w="0">
            <a:noFill/>
          </a:ln>
        </p:spPr>
        <p:txBody>
          <a:bodyPr lIns="0" tIns="0" rIns="0" bIns="0" anchor="t">
            <a:normAutofit/>
          </a:bodyPr>
          <a:lstStyle/>
          <a:p>
            <a:pPr lvl="0">
              <a:lnSpc>
                <a:spcPct val="90000"/>
              </a:lnSpc>
              <a:spcBef>
                <a:spcPts val="1417"/>
              </a:spcBef>
              <a:buNone/>
            </a:pPr>
            <a:endParaRPr lang="en-US" sz="2800" b="0" strike="noStrike">
              <a:solidFill>
                <a:srgbClr val="000000"/>
              </a:solidFill>
              <a:latin typeface="Calibri"/>
            </a:endParaRPr>
          </a:p>
        </p:txBody>
      </p:sp>
      <p:sp>
        <p:nvSpPr>
          <p:cNvPr id="9" name="PlaceHolder 8"/>
          <p:cNvSpPr>
            <a:spLocks noGrp="1" noEditPoints="1"/>
          </p:cNvSpPr>
          <p:nvPr>
            <p:ph type="ftr" idx="5"/>
          </p:nvPr>
        </p:nvSpPr>
        <p:spPr/>
        <p:txBody>
          <a:bodyPr/>
          <a:lstStyle/>
          <a:p>
            <a:r>
              <a:t>Footer</a:t>
            </a:r>
          </a:p>
        </p:txBody>
      </p:sp>
      <p:sp>
        <p:nvSpPr>
          <p:cNvPr id="10" name="PlaceHolder 9"/>
          <p:cNvSpPr>
            <a:spLocks noGrp="1" noEditPoints="1"/>
          </p:cNvSpPr>
          <p:nvPr>
            <p:ph type="sldNum" idx="6"/>
          </p:nvPr>
        </p:nvSpPr>
        <p:spPr/>
        <p:txBody>
          <a:bodyPr/>
          <a:lstStyle/>
          <a:p>
            <a:fld id="{CFE0C9F8-4329-447C-8536-3618694C44AD}" type="slidenum">
              <a:t>‹#›</a:t>
            </a:fld>
            <a:endParaRPr/>
          </a:p>
        </p:txBody>
      </p:sp>
      <p:sp>
        <p:nvSpPr>
          <p:cNvPr id="11" name="PlaceHolder 10"/>
          <p:cNvSpPr>
            <a:spLocks noGrp="1" noEditPoints="1"/>
          </p:cNvSpPr>
          <p:nvPr>
            <p:ph type="dt" idx="4"/>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54AD-7891-4CCC-AE27-7657F7B56D2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25630B6-5489-4790-A00F-490B231300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F90DB14-4E2C-4679-9091-8513BAF652B9}"/>
              </a:ext>
            </a:extLst>
          </p:cNvPr>
          <p:cNvSpPr>
            <a:spLocks noGrp="1"/>
          </p:cNvSpPr>
          <p:nvPr>
            <p:ph type="dt" sz="half" idx="10"/>
          </p:nvPr>
        </p:nvSpPr>
        <p:spPr/>
        <p:txBody>
          <a:bodyPr/>
          <a:lstStyle/>
          <a:p>
            <a:fld id="{2751FF6F-ABD3-4317-8CAF-03479E46C14A}" type="datetimeFigureOut">
              <a:rPr lang="en-AU" smtClean="0"/>
              <a:t>26/06/2022</a:t>
            </a:fld>
            <a:endParaRPr lang="en-AU"/>
          </a:p>
        </p:txBody>
      </p:sp>
      <p:sp>
        <p:nvSpPr>
          <p:cNvPr id="5" name="Footer Placeholder 4">
            <a:extLst>
              <a:ext uri="{FF2B5EF4-FFF2-40B4-BE49-F238E27FC236}">
                <a16:creationId xmlns:a16="http://schemas.microsoft.com/office/drawing/2014/main" id="{5043B205-9290-4002-8379-85C44FAA70A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36E65A-EB27-459B-B156-1C354C0AA389}"/>
              </a:ext>
            </a:extLst>
          </p:cNvPr>
          <p:cNvSpPr>
            <a:spLocks noGrp="1"/>
          </p:cNvSpPr>
          <p:nvPr>
            <p:ph type="sldNum" sz="quarter" idx="12"/>
          </p:nvPr>
        </p:nvSpPr>
        <p:spPr/>
        <p:txBody>
          <a:bodyPr/>
          <a:lstStyle/>
          <a:p>
            <a:fld id="{75296715-6E1C-4FB9-BD99-9C01CC96D9F2}" type="slidenum">
              <a:rPr lang="en-AU" smtClean="0"/>
              <a:t>‹#›</a:t>
            </a:fld>
            <a:endParaRPr lang="en-AU"/>
          </a:p>
        </p:txBody>
      </p:sp>
    </p:spTree>
    <p:extLst>
      <p:ext uri="{BB962C8B-B14F-4D97-AF65-F5344CB8AC3E}">
        <p14:creationId xmlns:p14="http://schemas.microsoft.com/office/powerpoint/2010/main" val="245736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noEditPoints="1"/>
          </p:cNvSpPr>
          <p:nvPr>
            <p:ph type="title"/>
          </p:nvPr>
        </p:nvSpPr>
        <p:spPr>
          <a:xfrm>
            <a:off x="1523880" y="1122480"/>
            <a:ext cx="9143640" cy="2387160"/>
          </a:xfrm>
          <a:prstGeom prst="rect">
            <a:avLst/>
          </a:prstGeom>
          <a:noFill/>
          <a:ln w="0">
            <a:noFill/>
          </a:ln>
        </p:spPr>
        <p:txBody>
          <a:bodyPr anchor="b">
            <a:noAutofit/>
          </a:bodyPr>
          <a:lstStyle/>
          <a:p>
            <a:pPr algn="ctr">
              <a:lnSpc>
                <a:spcPct val="90000"/>
              </a:lnSpc>
              <a:buNone/>
            </a:pPr>
            <a:r>
              <a:rPr lang="en-US" sz="6000" b="0" strike="noStrike">
                <a:solidFill>
                  <a:srgbClr val="000000"/>
                </a:solidFill>
                <a:latin typeface="Calibri Light"/>
              </a:rPr>
              <a:t>Click to edit Master title style</a:t>
            </a:r>
            <a:endParaRPr lang="en-US" sz="6000" b="0" strike="noStrike">
              <a:solidFill>
                <a:srgbClr val="000000"/>
              </a:solidFill>
              <a:latin typeface="Calibri"/>
            </a:endParaRPr>
          </a:p>
        </p:txBody>
      </p:sp>
      <p:sp>
        <p:nvSpPr>
          <p:cNvPr id="6" name="PlaceHolder 2"/>
          <p:cNvSpPr>
            <a:spLocks noGrp="1" noEditPoints="1"/>
          </p:cNvSpPr>
          <p:nvPr>
            <p:ph type="dt" idx="1"/>
          </p:nvPr>
        </p:nvSpPr>
        <p:spPr>
          <a:xfrm>
            <a:off x="838080" y="6356520"/>
            <a:ext cx="2742840" cy="364680"/>
          </a:xfrm>
          <a:prstGeom prst="rect">
            <a:avLst/>
          </a:prstGeom>
          <a:noFill/>
          <a:ln w="0">
            <a:noFill/>
          </a:ln>
        </p:spPr>
        <p:txBody>
          <a:bodyPr anchor="ctr">
            <a:noAutofit/>
          </a:bodyPr>
          <a:lstStyle>
            <a:lvl1pPr>
              <a:lnSpc>
                <a:spcPct val="100000"/>
              </a:lnSpc>
              <a:buNone/>
              <a:defRPr lang="en-US" sz="1200" b="0" strike="noStrike">
                <a:solidFill>
                  <a:srgbClr val="8B8B8B"/>
                </a:solidFill>
                <a:latin typeface="Calibri"/>
              </a:defRPr>
            </a:lvl1pPr>
          </a:lstStyle>
          <a:p>
            <a:pPr>
              <a:lnSpc>
                <a:spcPct val="100000"/>
              </a:lnSpc>
              <a:buNone/>
            </a:pPr>
            <a:r>
              <a:rPr lang="en-US" sz="1200" b="0" strike="noStrike">
                <a:solidFill>
                  <a:srgbClr val="8B8B8B"/>
                </a:solidFill>
                <a:latin typeface="Calibri"/>
              </a:rPr>
              <a:t> </a:t>
            </a:r>
            <a:endParaRPr lang="en-AU" sz="1200" b="0" strike="noStrike">
              <a:latin typeface="Times New Roman"/>
            </a:endParaRPr>
          </a:p>
        </p:txBody>
      </p:sp>
      <p:sp>
        <p:nvSpPr>
          <p:cNvPr id="2" name="PlaceHolder 3"/>
          <p:cNvSpPr>
            <a:spLocks noGrp="1" noEditPoints="1"/>
          </p:cNvSpPr>
          <p:nvPr>
            <p:ph type="ftr" idx="2"/>
          </p:nvPr>
        </p:nvSpPr>
        <p:spPr>
          <a:xfrm>
            <a:off x="4038480" y="6356520"/>
            <a:ext cx="4114440" cy="364680"/>
          </a:xfrm>
          <a:prstGeom prst="rect">
            <a:avLst/>
          </a:prstGeom>
          <a:noFill/>
          <a:ln w="0">
            <a:noFill/>
          </a:ln>
        </p:spPr>
        <p:txBody>
          <a:bodyPr anchor="ctr">
            <a:noAutofit/>
          </a:bodyPr>
          <a:lstStyle>
            <a:lvl1pPr algn="ctr">
              <a:buNone/>
              <a:defRPr lang="en-AU" sz="1400" b="0" strike="noStrike">
                <a:latin typeface="Times New Roman"/>
              </a:defRPr>
            </a:lvl1pPr>
          </a:lstStyle>
          <a:p>
            <a:pPr algn="ctr">
              <a:buNone/>
            </a:pPr>
            <a:r>
              <a:rPr lang="en-AU" sz="1400" b="0" strike="noStrike">
                <a:latin typeface="Times New Roman"/>
              </a:rPr>
              <a:t> </a:t>
            </a:r>
          </a:p>
        </p:txBody>
      </p:sp>
      <p:sp>
        <p:nvSpPr>
          <p:cNvPr id="3" name="PlaceHolder 4"/>
          <p:cNvSpPr>
            <a:spLocks noGrp="1" noEditPoints="1"/>
          </p:cNvSpPr>
          <p:nvPr>
            <p:ph type="sldNum" idx="3"/>
          </p:nvPr>
        </p:nvSpPr>
        <p:spPr>
          <a:xfrm>
            <a:off x="8610480" y="6356520"/>
            <a:ext cx="2742840" cy="364680"/>
          </a:xfrm>
          <a:prstGeom prst="rect">
            <a:avLst/>
          </a:prstGeom>
          <a:noFill/>
          <a:ln w="0">
            <a:noFill/>
          </a:ln>
        </p:spPr>
        <p:txBody>
          <a:bodyPr anchor="ctr">
            <a:noAutofit/>
          </a:bodyPr>
          <a:lstStyle>
            <a:lvl1pPr algn="r">
              <a:lnSpc>
                <a:spcPct val="100000"/>
              </a:lnSpc>
              <a:buNone/>
              <a:defRPr lang="en-US" sz="1200" b="0" strike="noStrike">
                <a:solidFill>
                  <a:srgbClr val="8B8B8B"/>
                </a:solidFill>
                <a:latin typeface="Calibri"/>
              </a:defRPr>
            </a:lvl1pPr>
          </a:lstStyle>
          <a:p>
            <a:pPr algn="r">
              <a:lnSpc>
                <a:spcPct val="100000"/>
              </a:lnSpc>
              <a:buNone/>
            </a:pPr>
            <a:fld id="{2C1EBF9A-8ED6-4D72-8705-4092A4019457}" type="slidenum">
              <a:rPr lang="en-US" sz="1200" b="0" strike="noStrike">
                <a:solidFill>
                  <a:srgbClr val="8B8B8B"/>
                </a:solidFill>
                <a:latin typeface="Calibri"/>
              </a:rPr>
              <a:t>‹#›</a:t>
            </a:fld>
            <a:endParaRPr lang="en-AU" sz="1200" b="0" strike="noStrike">
              <a:latin typeface="Times New Roman"/>
            </a:endParaRPr>
          </a:p>
        </p:txBody>
      </p:sp>
      <p:sp>
        <p:nvSpPr>
          <p:cNvPr id="4" name="PlaceHolder 5"/>
          <p:cNvSpPr>
            <a:spLocks noGrp="1" noEditPoints="1"/>
          </p:cNvSpPr>
          <p:nvPr>
            <p:ph type="body"/>
          </p:nvPr>
        </p:nvSpPr>
        <p:spPr>
          <a:xfrm>
            <a:off x="609480" y="1604520"/>
            <a:ext cx="10972440" cy="3977280"/>
          </a:xfrm>
          <a:prstGeom prst="rect">
            <a:avLst/>
          </a:prstGeom>
          <a:noFill/>
          <a:ln w="0">
            <a:noFill/>
          </a:ln>
        </p:spPr>
        <p:txBody>
          <a:bodyPr lIns="0" tIns="0" rIns="0" bIns="0" anchor="t">
            <a:normAutofit/>
          </a:bodyPr>
          <a:lstStyle/>
          <a:p>
            <a:pPr marL="432000" lvl="0" indent="-324000">
              <a:lnSpc>
                <a:spcPct val="90000"/>
              </a:lnSpc>
              <a:spcBef>
                <a:spcPts val="1417"/>
              </a:spcBef>
              <a:buClr>
                <a:srgbClr val="000000"/>
              </a:buClr>
              <a:buSzPct val="45000"/>
              <a:buFont typeface="Wingdings" charset="2"/>
              <a:buChar char=""/>
            </a:pPr>
            <a:r>
              <a:rPr lang="en-US" sz="2800" b="0" strike="noStrike">
                <a:solidFill>
                  <a:srgbClr val="000000"/>
                </a:solidFill>
                <a:latin typeface="Calibri"/>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strike="noStrike">
                <a:solidFill>
                  <a:srgbClr val="000000"/>
                </a:solidFill>
                <a:latin typeface="Calibri"/>
              </a:rPr>
              <a:t>Second Outline Level</a:t>
            </a:r>
          </a:p>
          <a:p>
            <a:pPr marL="1296000" lvl="2" indent="-288000">
              <a:lnSpc>
                <a:spcPct val="90000"/>
              </a:lnSpc>
              <a:spcBef>
                <a:spcPts val="850"/>
              </a:spcBef>
              <a:buClr>
                <a:srgbClr val="000000"/>
              </a:buClr>
              <a:buSzPct val="45000"/>
              <a:buFont typeface="Wingdings" charset="2"/>
              <a:buChar char=""/>
            </a:pPr>
            <a:r>
              <a:rPr lang="en-US" sz="1800" b="0" strike="noStrike">
                <a:solidFill>
                  <a:srgbClr val="000000"/>
                </a:solidFill>
                <a:latin typeface="Calibri"/>
              </a:rPr>
              <a:t>Third Outline Level</a:t>
            </a:r>
          </a:p>
          <a:p>
            <a:pPr marL="1728000" lvl="3" indent="-216000">
              <a:lnSpc>
                <a:spcPct val="90000"/>
              </a:lnSpc>
              <a:spcBef>
                <a:spcPts val="567"/>
              </a:spcBef>
              <a:buClr>
                <a:srgbClr val="000000"/>
              </a:buClr>
              <a:buSzPct val="75000"/>
              <a:buFont typeface="Symbol" charset="2"/>
              <a:buChar char=""/>
            </a:pPr>
            <a:r>
              <a:rPr lang="en-US" sz="1800" b="0" strike="noStrike">
                <a:solidFill>
                  <a:srgbClr val="000000"/>
                </a:solidFill>
                <a:latin typeface="Calibri"/>
              </a:rPr>
              <a:t>Fourth Outline Level</a:t>
            </a:r>
          </a:p>
          <a:p>
            <a:pPr marL="2160000" lvl="4" indent="-216000">
              <a:lnSpc>
                <a:spcPct val="90000"/>
              </a:lnSpc>
              <a:spcBef>
                <a:spcPts val="283"/>
              </a:spcBef>
              <a:buClr>
                <a:srgbClr val="000000"/>
              </a:buClr>
              <a:buSzPct val="45000"/>
              <a:buFont typeface="Wingdings" charset="2"/>
              <a:buChar char=""/>
            </a:pPr>
            <a:r>
              <a:rPr lang="en-US" sz="2000" b="0" strike="noStrike">
                <a:solidFill>
                  <a:srgbClr val="000000"/>
                </a:solidFill>
                <a:latin typeface="Calibri"/>
              </a:rPr>
              <a:t>Fifth Outline Level</a:t>
            </a:r>
          </a:p>
          <a:p>
            <a:pPr marL="2592000" lvl="5" indent="-216000">
              <a:lnSpc>
                <a:spcPct val="90000"/>
              </a:lnSpc>
              <a:spcBef>
                <a:spcPts val="283"/>
              </a:spcBef>
              <a:buClr>
                <a:srgbClr val="000000"/>
              </a:buClr>
              <a:buSzPct val="45000"/>
              <a:buFont typeface="Wingdings" charset="2"/>
              <a:buChar char=""/>
            </a:pPr>
            <a:r>
              <a:rPr lang="en-US" sz="2000" b="0" strike="noStrike">
                <a:solidFill>
                  <a:srgbClr val="000000"/>
                </a:solidFill>
                <a:latin typeface="Calibri"/>
              </a:rPr>
              <a:t>Sixth Outline Level</a:t>
            </a:r>
          </a:p>
          <a:p>
            <a:pPr marL="3024000" lvl="6" indent="-216000">
              <a:lnSpc>
                <a:spcPct val="90000"/>
              </a:lnSpc>
              <a:spcBef>
                <a:spcPts val="283"/>
              </a:spcBef>
              <a:buClr>
                <a:srgbClr val="000000"/>
              </a:buClr>
              <a:buSzPct val="45000"/>
              <a:buFont typeface="Wingdings" charset="2"/>
              <a:buChar char=""/>
            </a:pPr>
            <a:r>
              <a:rPr lang="en-US" sz="2000" b="0" strike="noStrike">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noEditPoints="1"/>
          </p:cNvSpPr>
          <p:nvPr>
            <p:ph type="title"/>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Click to edit Master title style</a:t>
            </a:r>
            <a:endParaRPr lang="en-US" sz="4400" b="0" strike="noStrike">
              <a:solidFill>
                <a:srgbClr val="000000"/>
              </a:solidFill>
              <a:latin typeface="Calibri"/>
            </a:endParaRPr>
          </a:p>
        </p:txBody>
      </p:sp>
      <p:sp>
        <p:nvSpPr>
          <p:cNvPr id="42" name="PlaceHolder 2"/>
          <p:cNvSpPr>
            <a:spLocks noGrp="1" noEditPoints="1"/>
          </p:cNvSpPr>
          <p:nvPr>
            <p:ph type="body"/>
          </p:nvPr>
        </p:nvSpPr>
        <p:spPr>
          <a:xfrm>
            <a:off x="838080" y="1825560"/>
            <a:ext cx="10515240" cy="4350960"/>
          </a:xfrm>
          <a:prstGeom prst="rect">
            <a:avLst/>
          </a:prstGeom>
          <a:noFill/>
          <a:ln w="0">
            <a:noFill/>
          </a:ln>
        </p:spPr>
        <p:txBody>
          <a:bodyPr anchor="t">
            <a:noAutofit/>
          </a:bodyPr>
          <a:lstStyle/>
          <a:p>
            <a:pPr marL="228600" lvl="0" indent="-228600">
              <a:lnSpc>
                <a:spcPct val="90000"/>
              </a:lnSpc>
              <a:spcBef>
                <a:spcPts val="1001"/>
              </a:spcBef>
              <a:buClr>
                <a:srgbClr val="000000"/>
              </a:buClr>
              <a:buFont typeface="Arial"/>
              <a:buChar char="•"/>
            </a:pPr>
            <a:r>
              <a:rPr lang="en-US" sz="2800" b="0" strike="noStrike">
                <a:solidFill>
                  <a:srgbClr val="000000"/>
                </a:solidFill>
                <a:latin typeface="Calibri"/>
              </a:rPr>
              <a:t>Click to edit Master text styles</a:t>
            </a:r>
          </a:p>
          <a:p>
            <a:pPr marL="685800" lvl="1" indent="-228600">
              <a:lnSpc>
                <a:spcPct val="90000"/>
              </a:lnSpc>
              <a:spcBef>
                <a:spcPts val="499"/>
              </a:spcBef>
              <a:buClr>
                <a:srgbClr val="000000"/>
              </a:buClr>
              <a:buFont typeface="Arial"/>
              <a:buChar char="•"/>
            </a:pPr>
            <a:r>
              <a:rPr lang="en-US" sz="2400" b="0" strike="noStrike">
                <a:solidFill>
                  <a:srgbClr val="000000"/>
                </a:solidFill>
                <a:latin typeface="Calibri"/>
              </a:rPr>
              <a:t>Second level</a:t>
            </a:r>
          </a:p>
          <a:p>
            <a:pPr marL="1143000" lvl="2" indent="-228600">
              <a:lnSpc>
                <a:spcPct val="90000"/>
              </a:lnSpc>
              <a:spcBef>
                <a:spcPts val="499"/>
              </a:spcBef>
              <a:buClr>
                <a:srgbClr val="000000"/>
              </a:buClr>
              <a:buFont typeface="Arial"/>
              <a:buChar char="•"/>
            </a:pPr>
            <a:r>
              <a:rPr lang="en-US" sz="2000" b="0" strike="noStrike">
                <a:solidFill>
                  <a:srgbClr val="000000"/>
                </a:solidFill>
                <a:latin typeface="Calibri"/>
              </a:rPr>
              <a:t>Third level</a:t>
            </a:r>
          </a:p>
          <a:p>
            <a:pPr marL="1600200" lvl="3" indent="-228600">
              <a:lnSpc>
                <a:spcPct val="90000"/>
              </a:lnSpc>
              <a:spcBef>
                <a:spcPts val="499"/>
              </a:spcBef>
              <a:buClr>
                <a:srgbClr val="000000"/>
              </a:buClr>
              <a:buFont typeface="Arial"/>
              <a:buChar char="•"/>
            </a:pPr>
            <a:r>
              <a:rPr lang="en-US" sz="1800" b="0" strike="noStrike">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a:solidFill>
                  <a:srgbClr val="000000"/>
                </a:solidFill>
                <a:latin typeface="Calibri"/>
              </a:rPr>
              <a:t>Fifth level</a:t>
            </a:r>
          </a:p>
        </p:txBody>
      </p:sp>
      <p:sp>
        <p:nvSpPr>
          <p:cNvPr id="43" name="PlaceHolder 3"/>
          <p:cNvSpPr>
            <a:spLocks noGrp="1" noEditPoints="1"/>
          </p:cNvSpPr>
          <p:nvPr>
            <p:ph type="dt" idx="4"/>
          </p:nvPr>
        </p:nvSpPr>
        <p:spPr>
          <a:xfrm>
            <a:off x="838080" y="6356520"/>
            <a:ext cx="2742840" cy="364680"/>
          </a:xfrm>
          <a:prstGeom prst="rect">
            <a:avLst/>
          </a:prstGeom>
          <a:noFill/>
          <a:ln w="0">
            <a:noFill/>
          </a:ln>
        </p:spPr>
        <p:txBody>
          <a:bodyPr anchor="ctr">
            <a:noAutofit/>
          </a:bodyPr>
          <a:lstStyle>
            <a:lvl1pPr>
              <a:lnSpc>
                <a:spcPct val="100000"/>
              </a:lnSpc>
              <a:buNone/>
              <a:defRPr lang="en-US" sz="1200" b="0" strike="noStrike">
                <a:solidFill>
                  <a:srgbClr val="8B8B8B"/>
                </a:solidFill>
                <a:latin typeface="Calibri"/>
              </a:defRPr>
            </a:lvl1pPr>
          </a:lstStyle>
          <a:p>
            <a:pPr>
              <a:lnSpc>
                <a:spcPct val="100000"/>
              </a:lnSpc>
              <a:buNone/>
            </a:pPr>
            <a:r>
              <a:rPr lang="en-US" sz="1200" b="0" strike="noStrike">
                <a:solidFill>
                  <a:srgbClr val="8B8B8B"/>
                </a:solidFill>
                <a:latin typeface="Calibri"/>
              </a:rPr>
              <a:t>&lt;date/time&gt;</a:t>
            </a:r>
            <a:endParaRPr lang="en-AU" sz="1200" b="0" strike="noStrike">
              <a:latin typeface="Times New Roman"/>
            </a:endParaRPr>
          </a:p>
        </p:txBody>
      </p:sp>
      <p:sp>
        <p:nvSpPr>
          <p:cNvPr id="44" name="PlaceHolder 4"/>
          <p:cNvSpPr>
            <a:spLocks noGrp="1" noEditPoints="1"/>
          </p:cNvSpPr>
          <p:nvPr>
            <p:ph type="ftr" idx="5"/>
          </p:nvPr>
        </p:nvSpPr>
        <p:spPr>
          <a:xfrm>
            <a:off x="4038480" y="6356520"/>
            <a:ext cx="4114440" cy="364680"/>
          </a:xfrm>
          <a:prstGeom prst="rect">
            <a:avLst/>
          </a:prstGeom>
          <a:noFill/>
          <a:ln w="0">
            <a:noFill/>
          </a:ln>
        </p:spPr>
        <p:txBody>
          <a:bodyPr anchor="ctr">
            <a:noAutofit/>
          </a:bodyPr>
          <a:lstStyle>
            <a:lvl1pPr algn="ctr">
              <a:buNone/>
              <a:defRPr lang="en-AU" sz="1400" b="0" strike="noStrike">
                <a:latin typeface="Times New Roman"/>
              </a:defRPr>
            </a:lvl1pPr>
          </a:lstStyle>
          <a:p>
            <a:pPr algn="ctr">
              <a:buNone/>
            </a:pPr>
            <a:r>
              <a:rPr lang="en-AU" sz="1400" b="0" strike="noStrike">
                <a:latin typeface="Times New Roman"/>
              </a:rPr>
              <a:t>&lt;footer&gt;</a:t>
            </a:r>
          </a:p>
        </p:txBody>
      </p:sp>
      <p:sp>
        <p:nvSpPr>
          <p:cNvPr id="45" name="PlaceHolder 5"/>
          <p:cNvSpPr>
            <a:spLocks noGrp="1" noEditPoints="1"/>
          </p:cNvSpPr>
          <p:nvPr>
            <p:ph type="sldNum" idx="6"/>
          </p:nvPr>
        </p:nvSpPr>
        <p:spPr>
          <a:xfrm>
            <a:off x="8610480" y="6356520"/>
            <a:ext cx="2742840" cy="364680"/>
          </a:xfrm>
          <a:prstGeom prst="rect">
            <a:avLst/>
          </a:prstGeom>
          <a:noFill/>
          <a:ln w="0">
            <a:noFill/>
          </a:ln>
        </p:spPr>
        <p:txBody>
          <a:bodyPr anchor="ctr">
            <a:noAutofit/>
          </a:bodyPr>
          <a:lstStyle>
            <a:lvl1pPr algn="r">
              <a:lnSpc>
                <a:spcPct val="100000"/>
              </a:lnSpc>
              <a:buNone/>
              <a:defRPr lang="en-US" sz="1200" b="0" strike="noStrike">
                <a:solidFill>
                  <a:srgbClr val="8B8B8B"/>
                </a:solidFill>
                <a:latin typeface="Calibri"/>
              </a:defRPr>
            </a:lvl1pPr>
          </a:lstStyle>
          <a:p>
            <a:pPr algn="r">
              <a:lnSpc>
                <a:spcPct val="100000"/>
              </a:lnSpc>
              <a:buNone/>
            </a:pPr>
            <a:fld id="{90878FF4-53C5-410C-A5C8-D377ABB22784}" type="slidenum">
              <a:rPr lang="en-US" sz="1200" b="0" strike="noStrike">
                <a:solidFill>
                  <a:srgbClr val="8B8B8B"/>
                </a:solidFill>
                <a:latin typeface="Calibri"/>
              </a:rPr>
              <a:t>‹#›</a:t>
            </a:fld>
            <a:endParaRPr lang="en-AU" sz="1200" b="0" strike="noStrike">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rideonmagazine.com.au/author/admin/" TargetMode="External"/><Relationship Id="rId2" Type="http://schemas.openxmlformats.org/officeDocument/2006/relationships/hyperlink" Target="https://rideonmagazine.com.au/trails-to-wellbeing/" TargetMode="External"/><Relationship Id="rId1" Type="http://schemas.openxmlformats.org/officeDocument/2006/relationships/slideLayout" Target="../slideLayouts/slideLayout13.xml"/><Relationship Id="rId4" Type="http://schemas.openxmlformats.org/officeDocument/2006/relationships/hyperlink" Target="http://www.dirtart.com.au/"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image" Target="../media/image17.bmp"/><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hyperlink" Target="https://transport.vic.gov/getting-around/walking-and-cycling"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hyperlink" Target="https://mountainviews.mailcommunity.com.au/mail/2018-08-13/trip-the-ambos-story/"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noEditPoints="1"/>
          </p:cNvSpPr>
          <p:nvPr>
            <p:ph type="title"/>
          </p:nvPr>
        </p:nvSpPr>
        <p:spPr>
          <a:xfrm>
            <a:off x="1523880" y="1122480"/>
            <a:ext cx="9143640" cy="939600"/>
          </a:xfrm>
          <a:prstGeom prst="rect">
            <a:avLst/>
          </a:prstGeom>
          <a:noFill/>
          <a:ln w="0">
            <a:noFill/>
          </a:ln>
        </p:spPr>
        <p:txBody>
          <a:bodyPr anchor="b">
            <a:noAutofit/>
          </a:bodyPr>
          <a:lstStyle/>
          <a:p>
            <a:pPr algn="ctr">
              <a:lnSpc>
                <a:spcPct val="90000"/>
              </a:lnSpc>
              <a:buNone/>
            </a:pPr>
            <a:r>
              <a:rPr lang="en-US" sz="4400" b="0" strike="noStrike">
                <a:solidFill>
                  <a:srgbClr val="000000"/>
                </a:solidFill>
                <a:latin typeface="Calibri Light"/>
              </a:rPr>
              <a:t>Derry Talvainn</a:t>
            </a:r>
            <a:endParaRPr lang="en-US" sz="4400" b="0" strike="noStrike">
              <a:solidFill>
                <a:srgbClr val="000000"/>
              </a:solidFill>
              <a:latin typeface="Calibri"/>
            </a:endParaRPr>
          </a:p>
        </p:txBody>
      </p:sp>
      <p:sp>
        <p:nvSpPr>
          <p:cNvPr id="89" name="PlaceHolder 2"/>
          <p:cNvSpPr>
            <a:spLocks noGrp="1" noEditPoints="1"/>
          </p:cNvSpPr>
          <p:nvPr>
            <p:ph type="subTitle"/>
          </p:nvPr>
        </p:nvSpPr>
        <p:spPr>
          <a:xfrm>
            <a:off x="1523880" y="2602080"/>
            <a:ext cx="9143640" cy="2655360"/>
          </a:xfrm>
          <a:prstGeom prst="rect">
            <a:avLst/>
          </a:prstGeom>
          <a:noFill/>
          <a:ln w="0">
            <a:noFill/>
          </a:ln>
        </p:spPr>
        <p:txBody>
          <a:bodyPr anchor="t">
            <a:noAutofit/>
          </a:bodyPr>
          <a:lstStyle/>
          <a:p>
            <a:pPr algn="ctr">
              <a:lnSpc>
                <a:spcPct val="90000"/>
              </a:lnSpc>
              <a:spcBef>
                <a:spcPts val="1001"/>
              </a:spcBef>
              <a:buNone/>
              <a:tabLst>
                <a:tab pos="0" algn="l"/>
              </a:tabLst>
            </a:pPr>
            <a:r>
              <a:rPr lang="en-US" sz="6600" b="0" strike="noStrike">
                <a:solidFill>
                  <a:srgbClr val="000000"/>
                </a:solidFill>
                <a:latin typeface="Calibri"/>
              </a:rPr>
              <a:t>Walkers </a:t>
            </a:r>
            <a:br/>
            <a:r>
              <a:rPr lang="en-US" sz="6600" b="0" strike="noStrike">
                <a:solidFill>
                  <a:srgbClr val="000000"/>
                </a:solidFill>
                <a:latin typeface="Calibri"/>
              </a:rPr>
              <a:t>and mountain biking</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noEditPoints="1"/>
          </p:cNvSpPr>
          <p:nvPr>
            <p:ph type="title" idx="4294967295"/>
          </p:nvPr>
        </p:nvSpPr>
        <p:spPr>
          <a:xfrm>
            <a:off x="5731594" y="347342"/>
            <a:ext cx="5484333"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The Backstairs Track</a:t>
            </a:r>
            <a:endParaRPr lang="en-US" sz="4400" b="0" strike="noStrike">
              <a:solidFill>
                <a:srgbClr val="000000"/>
              </a:solidFill>
              <a:latin typeface="Calibri"/>
            </a:endParaRPr>
          </a:p>
        </p:txBody>
      </p:sp>
      <p:sp>
        <p:nvSpPr>
          <p:cNvPr id="91" name="PlaceHolder 2"/>
          <p:cNvSpPr>
            <a:spLocks noGrp="1" noEditPoints="1"/>
          </p:cNvSpPr>
          <p:nvPr>
            <p:ph idx="4294967295"/>
          </p:nvPr>
        </p:nvSpPr>
        <p:spPr>
          <a:xfrm>
            <a:off x="5731594" y="2046786"/>
            <a:ext cx="5906741" cy="1736175"/>
          </a:xfrm>
          <a:prstGeom prst="rect">
            <a:avLst/>
          </a:prstGeom>
          <a:noFill/>
          <a:ln w="0">
            <a:noFill/>
          </a:ln>
        </p:spPr>
        <p:txBody>
          <a:bodyPr anchor="t">
            <a:noAutofit/>
          </a:bodyPr>
          <a:lstStyle/>
          <a:p>
            <a:pPr marL="0" indent="0">
              <a:lnSpc>
                <a:spcPct val="90000"/>
              </a:lnSpc>
              <a:spcBef>
                <a:spcPts val="1001"/>
              </a:spcBef>
              <a:buFont typeface="Arial"/>
              <a:buNone/>
            </a:pPr>
            <a:r>
              <a:rPr lang="en-US" sz="2800" b="0" strike="noStrike" dirty="0">
                <a:solidFill>
                  <a:srgbClr val="000000"/>
                </a:solidFill>
                <a:latin typeface="Calibri"/>
              </a:rPr>
              <a:t>My introduction to mountain bikers was when they started coming down the Backstairs track that I was walking regularly with a friend. </a:t>
            </a:r>
          </a:p>
          <a:p>
            <a:pPr marL="0" indent="0">
              <a:lnSpc>
                <a:spcPct val="90000"/>
              </a:lnSpc>
              <a:spcBef>
                <a:spcPts val="1001"/>
              </a:spcBef>
              <a:buFont typeface="Arial"/>
              <a:buNone/>
            </a:pPr>
            <a:r>
              <a:rPr lang="en-US" dirty="0">
                <a:solidFill>
                  <a:srgbClr val="000000"/>
                </a:solidFill>
                <a:latin typeface="Calibri"/>
              </a:rPr>
              <a:t>The next slide is a video (click to play) that shows a mountain  biker using the Backstairs track. This video demonstrates the danger for walkers. (push the down arrow to exit the video.)</a:t>
            </a:r>
            <a:endParaRPr lang="en-US" sz="2800" b="0" strike="noStrike" dirty="0">
              <a:solidFill>
                <a:srgbClr val="000000"/>
              </a:solidFill>
              <a:latin typeface="Calibri"/>
            </a:endParaRPr>
          </a:p>
        </p:txBody>
      </p:sp>
      <p:pic>
        <p:nvPicPr>
          <p:cNvPr id="93" name="Picture 92"/>
          <p:cNvPicPr>
            <a:picLocks noChangeAspect="1"/>
          </p:cNvPicPr>
          <p:nvPr/>
        </p:nvPicPr>
        <p:blipFill>
          <a:blip r:embed="rId3"/>
          <a:srcRect/>
          <a:stretch>
            <a:fillRect/>
          </a:stretch>
        </p:blipFill>
        <p:spPr>
          <a:xfrm rot="5400000">
            <a:off x="-1149080" y="1149080"/>
            <a:ext cx="6858000" cy="4559840"/>
          </a:xfrm>
          <a:prstGeom prst="rect">
            <a:avLst/>
          </a:prstGeom>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endParaRPr/>
          </a:p>
        </p:txBody>
      </p:sp>
      <p:sp>
        <p:nvSpPr>
          <p:cNvPr id="3" name="Subtitle 2"/>
          <p:cNvSpPr>
            <a:spLocks noGrp="1" noEditPoints="1"/>
          </p:cNvSpPr>
          <p:nvPr>
            <p:ph type="subTitle"/>
          </p:nvPr>
        </p:nvSpPr>
        <p:spPr>
          <a:prstGeom prst="rect">
            <a:avLst/>
          </a:prstGeom>
        </p:spPr>
        <p:txBody>
          <a:bodyPr/>
          <a:lstStyle/>
          <a:p>
            <a:endParaRPr/>
          </a:p>
        </p:txBody>
      </p:sp>
      <p:pic>
        <p:nvPicPr>
          <p:cNvPr id="4" name="Video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44825" y="0"/>
            <a:ext cx="12237580" cy="69346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grpId="1" nodeType="clickEffect">
                                  <p:stCondLst>
                                    <p:cond delay="0"/>
                                  </p:stCondLst>
                                  <p:childTnLst>
                                    <p:cmd type="call" cmd="playFrom(0.0)">
                                      <p:cBhvr>
                                        <p:cTn id="6" dur="439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grpId="2" nodeType="clickEffect">
                                  <p:stCondLst>
                                    <p:cond delay="0"/>
                                  </p:stCondLst>
                                  <p:childTnLst>
                                    <p:cmd type="call" cmd="togglePause">
                                      <p:cBhvr>
                                        <p:cTn id="11" dur="0"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bldLst>
      <p:bldP spid="4" grpId="1" animBg="1"/>
      <p:bldP spid="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endParaRPr lang="en-US" sz="1800" b="0" strike="noStrike">
              <a:solidFill>
                <a:srgbClr val="000000"/>
              </a:solidFill>
              <a:latin typeface="Calibri"/>
            </a:endParaRPr>
          </a:p>
        </p:txBody>
      </p:sp>
      <p:sp>
        <p:nvSpPr>
          <p:cNvPr id="95" name="PlaceHolder 2"/>
          <p:cNvSpPr>
            <a:spLocks noGrp="1" noEditPoints="1"/>
          </p:cNvSpPr>
          <p:nvPr>
            <p:ph idx="4294967295"/>
          </p:nvPr>
        </p:nvSpPr>
        <p:spPr>
          <a:xfrm>
            <a:off x="6638760" y="2387520"/>
            <a:ext cx="4714560" cy="378900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dirty="0">
                <a:solidFill>
                  <a:srgbClr val="000000"/>
                </a:solidFill>
                <a:latin typeface="Calibri"/>
              </a:rPr>
              <a:t>14 February 2022  - </a:t>
            </a:r>
            <a:r>
              <a:rPr lang="en-US" sz="2800" b="1" strike="noStrike" dirty="0">
                <a:solidFill>
                  <a:srgbClr val="000000"/>
                </a:solidFill>
                <a:latin typeface="Calibri"/>
              </a:rPr>
              <a:t>This is correspondence with DELWP </a:t>
            </a:r>
            <a:r>
              <a:rPr lang="en-US" sz="2800" b="0" strike="noStrike" dirty="0">
                <a:solidFill>
                  <a:srgbClr val="000000"/>
                </a:solidFill>
                <a:latin typeface="Calibri"/>
              </a:rPr>
              <a:t>confirming the Backstairs Track is a Walkers Track only.</a:t>
            </a:r>
          </a:p>
          <a:p>
            <a:pPr>
              <a:lnSpc>
                <a:spcPct val="90000"/>
              </a:lnSpc>
              <a:spcBef>
                <a:spcPts val="1001"/>
              </a:spcBef>
              <a:buNone/>
              <a:tabLst>
                <a:tab pos="0" algn="l"/>
              </a:tabLst>
            </a:pPr>
            <a:r>
              <a:rPr lang="en-US" dirty="0">
                <a:solidFill>
                  <a:srgbClr val="000000"/>
                </a:solidFill>
                <a:latin typeface="Calibri"/>
              </a:rPr>
              <a:t>I included this recent email as mountain bikers were presenting to the IAC panel that they were no longer behaving poorly but that it was in the past.</a:t>
            </a:r>
            <a:endParaRPr lang="en-US" sz="2800" b="0" strike="noStrike" dirty="0">
              <a:solidFill>
                <a:srgbClr val="000000"/>
              </a:solidFill>
              <a:latin typeface="Calibri"/>
            </a:endParaRPr>
          </a:p>
        </p:txBody>
      </p:sp>
      <p:pic>
        <p:nvPicPr>
          <p:cNvPr id="96" name="Picture 4"/>
          <p:cNvPicPr/>
          <p:nvPr/>
        </p:nvPicPr>
        <p:blipFill>
          <a:blip r:embed="rId3"/>
          <a:srcRect/>
          <a:stretch>
            <a:fillRect/>
          </a:stretch>
        </p:blipFill>
        <p:spPr>
          <a:xfrm>
            <a:off x="0" y="75600"/>
            <a:ext cx="5982120" cy="6706800"/>
          </a:xfrm>
          <a:prstGeom prst="rect">
            <a:avLst/>
          </a:prstGeom>
          <a:ln w="0">
            <a:noFill/>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laceHolder 2"/>
          <p:cNvSpPr>
            <a:spLocks noGrp="1" noEditPoints="1"/>
          </p:cNvSpPr>
          <p:nvPr>
            <p:ph idx="4294967295"/>
          </p:nvPr>
        </p:nvSpPr>
        <p:spPr>
          <a:xfrm>
            <a:off x="7000920" y="177840"/>
            <a:ext cx="4352400" cy="6399000"/>
          </a:xfrm>
          <a:prstGeom prst="rect">
            <a:avLst/>
          </a:prstGeom>
          <a:noFill/>
          <a:ln w="0">
            <a:noFill/>
          </a:ln>
        </p:spPr>
        <p:txBody>
          <a:bodyPr anchor="t">
            <a:noAutofit/>
          </a:bodyPr>
          <a:lstStyle/>
          <a:p>
            <a:pPr>
              <a:lnSpc>
                <a:spcPct val="90000"/>
              </a:lnSpc>
              <a:spcBef>
                <a:spcPts val="1001"/>
              </a:spcBef>
              <a:buNone/>
              <a:tabLst>
                <a:tab pos="0" algn="l"/>
              </a:tabLst>
            </a:pPr>
            <a:r>
              <a:rPr lang="en-US" sz="2800" b="1" strike="noStrike" dirty="0">
                <a:solidFill>
                  <a:srgbClr val="000000"/>
                </a:solidFill>
                <a:latin typeface="Calibri"/>
              </a:rPr>
              <a:t>I posted this on a local FB page</a:t>
            </a:r>
            <a:r>
              <a:rPr lang="en-US" sz="2800" b="0" strike="noStrike" dirty="0">
                <a:solidFill>
                  <a:srgbClr val="000000"/>
                </a:solidFill>
                <a:latin typeface="Calibri"/>
              </a:rPr>
              <a:t> 14 February 2022. </a:t>
            </a:r>
            <a:r>
              <a:rPr lang="en-US" sz="2800" b="1" strike="noStrike" dirty="0">
                <a:solidFill>
                  <a:srgbClr val="000000"/>
                </a:solidFill>
                <a:latin typeface="Calibri"/>
              </a:rPr>
              <a:t>The document attached to the post is the email on the previous slide </a:t>
            </a:r>
          </a:p>
          <a:p>
            <a:pPr>
              <a:lnSpc>
                <a:spcPct val="90000"/>
              </a:lnSpc>
              <a:spcBef>
                <a:spcPts val="1001"/>
              </a:spcBef>
              <a:buNone/>
              <a:tabLst>
                <a:tab pos="0" algn="l"/>
              </a:tabLst>
            </a:pPr>
            <a:r>
              <a:rPr lang="en-US" sz="2800" b="0" strike="noStrike" dirty="0">
                <a:solidFill>
                  <a:srgbClr val="000000"/>
                </a:solidFill>
                <a:latin typeface="Calibri"/>
              </a:rPr>
              <a:t>69 comments and </a:t>
            </a:r>
            <a:r>
              <a:rPr lang="en-US" sz="2800" b="1" strike="noStrike" dirty="0">
                <a:solidFill>
                  <a:srgbClr val="000000"/>
                </a:solidFill>
                <a:latin typeface="Calibri"/>
              </a:rPr>
              <a:t>not one Mountain Biker offered to stop using or to tell other mountain bikers not to use the Backstairs Track.</a:t>
            </a:r>
          </a:p>
          <a:p>
            <a:pPr>
              <a:lnSpc>
                <a:spcPct val="90000"/>
              </a:lnSpc>
              <a:spcBef>
                <a:spcPts val="1001"/>
              </a:spcBef>
              <a:buNone/>
              <a:tabLst>
                <a:tab pos="0" algn="l"/>
              </a:tabLst>
            </a:pPr>
            <a:r>
              <a:rPr lang="en-US" sz="2800" b="0" strike="noStrike" dirty="0">
                <a:solidFill>
                  <a:srgbClr val="000000"/>
                </a:solidFill>
                <a:latin typeface="Calibri"/>
              </a:rPr>
              <a:t>But I got really heavily spammed! (Including marijuana gummies). Because I inadvertently left my email address in the attachment. </a:t>
            </a:r>
          </a:p>
        </p:txBody>
      </p:sp>
      <p:pic>
        <p:nvPicPr>
          <p:cNvPr id="100" name="Picture 5"/>
          <p:cNvPicPr/>
          <p:nvPr/>
        </p:nvPicPr>
        <p:blipFill>
          <a:blip r:embed="rId3"/>
          <a:srcRect/>
          <a:stretch>
            <a:fillRect/>
          </a:stretch>
        </p:blipFill>
        <p:spPr>
          <a:xfrm>
            <a:off x="71280" y="0"/>
            <a:ext cx="5476680" cy="4723920"/>
          </a:xfrm>
          <a:prstGeom prst="rect">
            <a:avLst/>
          </a:prstGeom>
          <a:ln w="0">
            <a:noFill/>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6"/>
          <p:cNvPicPr/>
          <p:nvPr/>
        </p:nvPicPr>
        <p:blipFill>
          <a:blip r:embed="rId3"/>
          <a:srcRect/>
          <a:stretch>
            <a:fillRect/>
          </a:stretch>
        </p:blipFill>
        <p:spPr>
          <a:xfrm>
            <a:off x="7652160" y="0"/>
            <a:ext cx="4377600" cy="6762240"/>
          </a:xfrm>
          <a:prstGeom prst="rect">
            <a:avLst/>
          </a:prstGeom>
          <a:ln w="0">
            <a:noFill/>
          </a:ln>
        </p:spPr>
      </p:pic>
      <p:pic>
        <p:nvPicPr>
          <p:cNvPr id="102" name="Picture 5"/>
          <p:cNvPicPr/>
          <p:nvPr/>
        </p:nvPicPr>
        <p:blipFill>
          <a:blip r:embed="rId4"/>
          <a:srcRect/>
          <a:stretch>
            <a:fillRect/>
          </a:stretch>
        </p:blipFill>
        <p:spPr>
          <a:xfrm>
            <a:off x="3309120" y="4334040"/>
            <a:ext cx="5486040" cy="2428560"/>
          </a:xfrm>
          <a:prstGeom prst="rect">
            <a:avLst/>
          </a:prstGeom>
          <a:ln w="0">
            <a:noFill/>
          </a:ln>
        </p:spPr>
      </p:pic>
      <p:pic>
        <p:nvPicPr>
          <p:cNvPr id="103" name="Picture 7"/>
          <p:cNvPicPr/>
          <p:nvPr/>
        </p:nvPicPr>
        <p:blipFill>
          <a:blip r:embed="rId5"/>
          <a:srcRect/>
          <a:stretch>
            <a:fillRect/>
          </a:stretch>
        </p:blipFill>
        <p:spPr>
          <a:xfrm>
            <a:off x="0" y="0"/>
            <a:ext cx="4051080" cy="6857640"/>
          </a:xfrm>
          <a:prstGeom prst="rect">
            <a:avLst/>
          </a:prstGeom>
          <a:ln w="0">
            <a:noFill/>
          </a:ln>
        </p:spPr>
      </p:pic>
      <p:sp>
        <p:nvSpPr>
          <p:cNvPr id="104" name="PlaceHolder 1"/>
          <p:cNvSpPr>
            <a:spLocks noGrp="1" noEditPoints="1"/>
          </p:cNvSpPr>
          <p:nvPr>
            <p:ph idx="4294967295"/>
          </p:nvPr>
        </p:nvSpPr>
        <p:spPr>
          <a:xfrm>
            <a:off x="4051080" y="329770"/>
            <a:ext cx="4001400" cy="4149023"/>
          </a:xfrm>
          <a:prstGeom prst="rect">
            <a:avLst/>
          </a:prstGeom>
          <a:noFill/>
          <a:ln w="0">
            <a:noFill/>
          </a:ln>
        </p:spPr>
        <p:txBody>
          <a:bodyPr anchor="t">
            <a:noAutofit/>
          </a:bodyPr>
          <a:lstStyle/>
          <a:p>
            <a:pPr>
              <a:lnSpc>
                <a:spcPct val="90000"/>
              </a:lnSpc>
              <a:spcBef>
                <a:spcPts val="1001"/>
              </a:spcBef>
              <a:buNone/>
              <a:tabLst>
                <a:tab pos="0" algn="l"/>
              </a:tabLst>
            </a:pPr>
            <a:r>
              <a:rPr lang="en-US" sz="2600" b="0" strike="noStrike" dirty="0">
                <a:solidFill>
                  <a:srgbClr val="000000"/>
                </a:solidFill>
                <a:latin typeface="Calibri"/>
              </a:rPr>
              <a:t>These are some comments on this post. </a:t>
            </a:r>
          </a:p>
          <a:p>
            <a:pPr>
              <a:lnSpc>
                <a:spcPct val="90000"/>
              </a:lnSpc>
              <a:spcBef>
                <a:spcPts val="1001"/>
              </a:spcBef>
              <a:buNone/>
              <a:tabLst>
                <a:tab pos="0" algn="l"/>
              </a:tabLst>
            </a:pPr>
            <a:r>
              <a:rPr lang="en-US" sz="2600" b="0" strike="noStrike" dirty="0">
                <a:solidFill>
                  <a:srgbClr val="000000"/>
                </a:solidFill>
                <a:latin typeface="Calibri"/>
              </a:rPr>
              <a:t>Left: Mountain bikers are not bad just because they use walker only tracks (and laugh) </a:t>
            </a:r>
          </a:p>
          <a:p>
            <a:pPr algn="ctr">
              <a:lnSpc>
                <a:spcPct val="90000"/>
              </a:lnSpc>
              <a:spcBef>
                <a:spcPts val="1001"/>
              </a:spcBef>
              <a:buNone/>
              <a:tabLst>
                <a:tab pos="0" algn="l"/>
              </a:tabLst>
            </a:pPr>
            <a:r>
              <a:rPr lang="en-US" sz="2600" b="0" strike="noStrike" dirty="0">
                <a:solidFill>
                  <a:srgbClr val="000000"/>
                </a:solidFill>
                <a:latin typeface="Calibri"/>
              </a:rPr>
              <a:t>Below: Don't stop their fun</a:t>
            </a:r>
            <a:endParaRPr lang="en-US" sz="2600" b="1" strike="noStrike" dirty="0">
              <a:solidFill>
                <a:srgbClr val="000000"/>
              </a:solidFill>
              <a:latin typeface="Calibri"/>
            </a:endParaRPr>
          </a:p>
          <a:p>
            <a:pPr algn="r">
              <a:lnSpc>
                <a:spcPct val="90000"/>
              </a:lnSpc>
              <a:spcBef>
                <a:spcPts val="1001"/>
              </a:spcBef>
              <a:buNone/>
              <a:tabLst>
                <a:tab pos="0" algn="l"/>
              </a:tabLst>
            </a:pPr>
            <a:r>
              <a:rPr lang="en-US" sz="2600" b="0" strike="noStrike" dirty="0">
                <a:solidFill>
                  <a:srgbClr val="000000"/>
                </a:solidFill>
                <a:latin typeface="Calibri"/>
              </a:rPr>
              <a:t>Right: Tracks are shared unless they are sign posted otherwise</a:t>
            </a:r>
          </a:p>
          <a:p>
            <a:pPr algn="ctr">
              <a:lnSpc>
                <a:spcPct val="90000"/>
              </a:lnSpc>
              <a:spcBef>
                <a:spcPts val="1001"/>
              </a:spcBef>
              <a:buNone/>
              <a:tabLst>
                <a:tab pos="0" algn="l"/>
              </a:tabLst>
            </a:pPr>
            <a:endParaRPr lang="en-US" sz="2800" b="0" strike="noStrike" dirty="0">
              <a:solidFill>
                <a:srgbClr val="000000"/>
              </a:solidFill>
              <a:latin typeface="Calibri"/>
            </a:endParaRPr>
          </a:p>
          <a:p>
            <a:pPr>
              <a:lnSpc>
                <a:spcPct val="90000"/>
              </a:lnSpc>
              <a:spcBef>
                <a:spcPts val="1001"/>
              </a:spcBef>
              <a:buNone/>
              <a:tabLst>
                <a:tab pos="0" algn="l"/>
              </a:tabLst>
            </a:pPr>
            <a:endParaRPr lang="en-US" sz="2800" b="0" strike="noStrike" dirty="0">
              <a:solidFill>
                <a:srgbClr val="000000"/>
              </a:solidFill>
              <a:latin typeface="Calibri"/>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r>
              <a:rPr lang="en-US" sz="4400"/>
              <a:t>There was a sign</a:t>
            </a:r>
          </a:p>
          <a:p>
            <a:endParaRPr lang="en-US"/>
          </a:p>
        </p:txBody>
      </p:sp>
      <p:sp>
        <p:nvSpPr>
          <p:cNvPr id="3" name="Subtitle 2"/>
          <p:cNvSpPr>
            <a:spLocks noGrp="1" noEditPoints="1"/>
          </p:cNvSpPr>
          <p:nvPr>
            <p:ph type="subTitle"/>
          </p:nvPr>
        </p:nvSpPr>
        <p:spPr>
          <a:xfrm>
            <a:off x="921208" y="2692604"/>
            <a:ext cx="10515240" cy="1325160"/>
          </a:xfrm>
          <a:prstGeom prst="rect">
            <a:avLst/>
          </a:prstGeom>
        </p:spPr>
        <p:txBody>
          <a:bodyPr/>
          <a:lstStyle/>
          <a:p>
            <a:r>
              <a:rPr lang="en-US" sz="2400" dirty="0"/>
              <a:t>The sign on the top of the Backstairs track requesting mountain bikers to not come down was destroyed within a few days of its erection. </a:t>
            </a:r>
          </a:p>
          <a:p>
            <a:endParaRPr lang="en-US" sz="2400" dirty="0"/>
          </a:p>
          <a:p>
            <a:r>
              <a:rPr lang="en-US" sz="2400" dirty="0"/>
              <a:t>A solid metal pole holding the sign was bent at a 90 degree angle at its base and the sign was then covered with tree fern fronds to disguise its existence.</a:t>
            </a:r>
          </a:p>
          <a:p>
            <a:endParaRPr lang="en-US" sz="2400" dirty="0"/>
          </a:p>
          <a:p>
            <a:r>
              <a:rPr lang="en-US" sz="2400" dirty="0"/>
              <a:t>Signs requesting mountain bikers not to use trails have been routinely destroyed, defaced or ignored.</a:t>
            </a:r>
          </a:p>
          <a:p>
            <a:endParaRPr lang="en-US" sz="2400" dirty="0"/>
          </a:p>
          <a:p>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a:solidFill>
                  <a:srgbClr val="000000"/>
                </a:solidFill>
                <a:latin typeface="Calibri"/>
              </a:rPr>
              <a:t>This is a typical response from walkers:</a:t>
            </a:r>
          </a:p>
        </p:txBody>
      </p:sp>
      <p:pic>
        <p:nvPicPr>
          <p:cNvPr id="107" name="Picture 3"/>
          <p:cNvPicPr/>
          <p:nvPr/>
        </p:nvPicPr>
        <p:blipFill>
          <a:blip r:embed="rId3"/>
          <a:srcRect/>
          <a:stretch>
            <a:fillRect/>
          </a:stretch>
        </p:blipFill>
        <p:spPr>
          <a:xfrm>
            <a:off x="3236400" y="3304440"/>
            <a:ext cx="5457600" cy="1837800"/>
          </a:xfrm>
          <a:prstGeom prst="rect">
            <a:avLst/>
          </a:prstGeom>
          <a:ln w="0">
            <a:noFill/>
          </a:ln>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6931C9E2-D36A-46D4-AED1-9091E4DDB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00600" cy="6858000"/>
          </a:xfrm>
          <a:prstGeom prst="rect">
            <a:avLst/>
          </a:prstGeom>
        </p:spPr>
      </p:pic>
      <p:sp>
        <p:nvSpPr>
          <p:cNvPr id="4" name="TextBox 3">
            <a:extLst>
              <a:ext uri="{FF2B5EF4-FFF2-40B4-BE49-F238E27FC236}">
                <a16:creationId xmlns:a16="http://schemas.microsoft.com/office/drawing/2014/main" id="{D6651306-9A89-4F6C-86B7-17C5569B82B0}"/>
              </a:ext>
            </a:extLst>
          </p:cNvPr>
          <p:cNvSpPr txBox="1"/>
          <p:nvPr/>
        </p:nvSpPr>
        <p:spPr>
          <a:xfrm>
            <a:off x="4800600" y="112707"/>
            <a:ext cx="6639790" cy="6632585"/>
          </a:xfrm>
          <a:prstGeom prst="rect">
            <a:avLst/>
          </a:prstGeom>
          <a:noFill/>
        </p:spPr>
        <p:txBody>
          <a:bodyPr wrap="square" rtlCol="0">
            <a:spAutoFit/>
          </a:bodyPr>
          <a:lstStyle/>
          <a:p>
            <a:r>
              <a:rPr lang="en-US" sz="1700" dirty="0"/>
              <a:t>Spamming my email is just one small abuse among the ton of abuse that we have all suffered.</a:t>
            </a:r>
          </a:p>
          <a:p>
            <a:endParaRPr lang="en-US" sz="1700" dirty="0"/>
          </a:p>
          <a:p>
            <a:r>
              <a:rPr lang="en-US" sz="1700" dirty="0"/>
              <a:t>Our Facebook Page was originally open to all but the abuse from mountain bikers meant we were losing members, so we started to weed out firstly abusers and then moles and finally anyone that we didn’t know. Due to abuse we have stayed small to protect members.</a:t>
            </a:r>
          </a:p>
          <a:p>
            <a:endParaRPr lang="en-US" sz="1700" dirty="0"/>
          </a:p>
          <a:p>
            <a:r>
              <a:rPr lang="en-US" sz="1700" dirty="0"/>
              <a:t>One mole hijacked our weakest posts and comments copied pasted and ridiculed them on a fb page called Rethink Warburton Mountain Bike Destination – Reflections. Then made sure that the Reflections stooge fb page would come up </a:t>
            </a:r>
            <a:r>
              <a:rPr lang="en-US" sz="1700" dirty="0" err="1"/>
              <a:t>multliple</a:t>
            </a:r>
            <a:r>
              <a:rPr lang="en-US" sz="1700" dirty="0"/>
              <a:t> times in search with ours only once – as the screen capture on the left demonstrates.</a:t>
            </a:r>
          </a:p>
          <a:p>
            <a:endParaRPr lang="en-US" sz="1700" dirty="0"/>
          </a:p>
          <a:p>
            <a:r>
              <a:rPr lang="en-US" sz="1700" dirty="0"/>
              <a:t>Our main website also had stooge sites made some of which downloaded viruses onto computers that destroyed hard drives. Unfortunately happened to a member.</a:t>
            </a:r>
          </a:p>
          <a:p>
            <a:endParaRPr lang="en-US" sz="1700" dirty="0"/>
          </a:p>
          <a:p>
            <a:r>
              <a:rPr lang="en-US" sz="1700" dirty="0"/>
              <a:t>On public fb pages we were ridiculed and abused routinely. This is how </a:t>
            </a:r>
            <a:r>
              <a:rPr lang="en-US" sz="1700" dirty="0" err="1"/>
              <a:t>mtbers</a:t>
            </a:r>
            <a:r>
              <a:rPr lang="en-US" sz="1700" dirty="0"/>
              <a:t> behave. Far worse than us, their opposition. The EES process has made a few try to be polite to impress the IAC panel.</a:t>
            </a:r>
          </a:p>
          <a:p>
            <a:endParaRPr lang="en-US" sz="1700" dirty="0"/>
          </a:p>
          <a:p>
            <a:r>
              <a:rPr lang="en-US" sz="1700" dirty="0"/>
              <a:t>However, the threats off the internet are worse than the ones on it.</a:t>
            </a:r>
            <a:endParaRPr lang="en-AU" sz="1700" dirty="0"/>
          </a:p>
        </p:txBody>
      </p:sp>
    </p:spTree>
    <p:extLst>
      <p:ext uri="{BB962C8B-B14F-4D97-AF65-F5344CB8AC3E}">
        <p14:creationId xmlns:p14="http://schemas.microsoft.com/office/powerpoint/2010/main" val="3749447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13951-BAD9-4E49-BA31-828E5C94E3F1}"/>
              </a:ext>
            </a:extLst>
          </p:cNvPr>
          <p:cNvSpPr>
            <a:spLocks noGrp="1"/>
          </p:cNvSpPr>
          <p:nvPr>
            <p:ph type="title"/>
          </p:nvPr>
        </p:nvSpPr>
        <p:spPr>
          <a:xfrm>
            <a:off x="765344" y="94877"/>
            <a:ext cx="10515240" cy="1325160"/>
          </a:xfrm>
        </p:spPr>
        <p:txBody>
          <a:bodyPr/>
          <a:lstStyle/>
          <a:p>
            <a:r>
              <a:rPr lang="en-US" dirty="0"/>
              <a:t>DELWP &amp; Parks started our problems</a:t>
            </a:r>
            <a:endParaRPr lang="en-AU" dirty="0"/>
          </a:p>
        </p:txBody>
      </p:sp>
      <p:sp>
        <p:nvSpPr>
          <p:cNvPr id="3" name="Subtitle 2">
            <a:extLst>
              <a:ext uri="{FF2B5EF4-FFF2-40B4-BE49-F238E27FC236}">
                <a16:creationId xmlns:a16="http://schemas.microsoft.com/office/drawing/2014/main" id="{A287F30A-521B-4F29-B371-6A8275927F13}"/>
              </a:ext>
            </a:extLst>
          </p:cNvPr>
          <p:cNvSpPr>
            <a:spLocks noGrp="1"/>
          </p:cNvSpPr>
          <p:nvPr>
            <p:ph type="subTitle"/>
          </p:nvPr>
        </p:nvSpPr>
        <p:spPr>
          <a:xfrm>
            <a:off x="838380" y="1420037"/>
            <a:ext cx="10515240" cy="5026647"/>
          </a:xfrm>
        </p:spPr>
        <p:txBody>
          <a:bodyPr/>
          <a:lstStyle/>
          <a:p>
            <a:pPr marL="0" indent="0">
              <a:buNone/>
            </a:pPr>
            <a:r>
              <a:rPr lang="en-US" sz="2000" dirty="0"/>
              <a:t>We had little to no problem with mountain bikers before 2015. It is a misconception that the mountain bike trails are to stop abuse from mountain bikers. The Warburton Mountain Bike Destination is the cause of the mountain biking problems not the cure.</a:t>
            </a:r>
          </a:p>
          <a:p>
            <a:pPr marL="0" indent="0">
              <a:buNone/>
            </a:pPr>
            <a:r>
              <a:rPr lang="en-US" sz="2000" dirty="0"/>
              <a:t>One of the Council Experts at the IAC hearing said they had been having trouble with mountain bikers for at least ten years. It has been at least ten years that the authorities have been helping the local mountain bikers develop their illegal trails (DELWP).</a:t>
            </a:r>
          </a:p>
          <a:p>
            <a:pPr marL="0" indent="0">
              <a:buNone/>
            </a:pPr>
            <a:r>
              <a:rPr lang="en-US" sz="2000" dirty="0"/>
              <a:t>The Warburton Mountain Bike Hub Feasibility Study was released nine years ago</a:t>
            </a:r>
          </a:p>
          <a:p>
            <a:pPr marL="0" indent="0">
              <a:buNone/>
            </a:pPr>
            <a:r>
              <a:rPr lang="en-US" sz="2000" dirty="0"/>
              <a:t>Locals started having a great increase in problems with mountain bikers in 2015, seven years ago. </a:t>
            </a:r>
          </a:p>
          <a:p>
            <a:pPr marL="0" indent="0">
              <a:buNone/>
            </a:pPr>
            <a:endParaRPr lang="en-US" dirty="0"/>
          </a:p>
          <a:p>
            <a:pPr marL="0" indent="0">
              <a:buNone/>
            </a:pPr>
            <a:endParaRPr lang="en-AU" dirty="0"/>
          </a:p>
        </p:txBody>
      </p:sp>
    </p:spTree>
    <p:extLst>
      <p:ext uri="{BB962C8B-B14F-4D97-AF65-F5344CB8AC3E}">
        <p14:creationId xmlns:p14="http://schemas.microsoft.com/office/powerpoint/2010/main" val="618476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BD94404-E120-4879-95CB-DC095A2F3CD4}"/>
              </a:ext>
            </a:extLst>
          </p:cNvPr>
          <p:cNvSpPr>
            <a:spLocks noGrp="1"/>
          </p:cNvSpPr>
          <p:nvPr>
            <p:ph type="subTitle"/>
          </p:nvPr>
        </p:nvSpPr>
        <p:spPr>
          <a:xfrm>
            <a:off x="838380" y="1015067"/>
            <a:ext cx="10515240" cy="5427295"/>
          </a:xfrm>
        </p:spPr>
        <p:txBody>
          <a:bodyPr/>
          <a:lstStyle/>
          <a:p>
            <a:pPr marL="0" indent="0" algn="l">
              <a:buNone/>
            </a:pPr>
            <a:r>
              <a:rPr lang="en-US" sz="2400" dirty="0">
                <a:solidFill>
                  <a:srgbClr val="222222"/>
                </a:solidFill>
                <a:latin typeface="Open Sans" panose="020B0606030504020204" pitchFamily="34" charset="0"/>
              </a:rPr>
              <a:t>The DELWP regional manager was quoted in a 2015 news article saying there were </a:t>
            </a:r>
            <a:r>
              <a:rPr lang="en-US" sz="2400" b="1" dirty="0">
                <a:solidFill>
                  <a:srgbClr val="222222"/>
                </a:solidFill>
                <a:latin typeface="Open Sans" panose="020B0606030504020204" pitchFamily="34" charset="0"/>
              </a:rPr>
              <a:t>no illegal trails on mountain </a:t>
            </a:r>
            <a:r>
              <a:rPr lang="en-US" sz="2400" b="1" dirty="0" err="1">
                <a:solidFill>
                  <a:srgbClr val="222222"/>
                </a:solidFill>
                <a:latin typeface="Open Sans" panose="020B0606030504020204" pitchFamily="34" charset="0"/>
              </a:rPr>
              <a:t>Tugwell</a:t>
            </a:r>
            <a:r>
              <a:rPr lang="en-US" sz="2400" dirty="0">
                <a:solidFill>
                  <a:srgbClr val="222222"/>
                </a:solidFill>
                <a:latin typeface="Open Sans" panose="020B0606030504020204" pitchFamily="34" charset="0"/>
              </a:rPr>
              <a:t>:</a:t>
            </a:r>
          </a:p>
          <a:p>
            <a:pPr marL="0" indent="0" algn="l">
              <a:buNone/>
            </a:pPr>
            <a:r>
              <a:rPr lang="en-US" sz="2400" i="1" dirty="0">
                <a:solidFill>
                  <a:srgbClr val="222222"/>
                </a:solidFill>
                <a:latin typeface="Open Sans" panose="020B0606030504020204" pitchFamily="34" charset="0"/>
              </a:rPr>
              <a:t>“</a:t>
            </a:r>
            <a:r>
              <a:rPr lang="en-US" sz="2400" b="0" i="1" dirty="0">
                <a:solidFill>
                  <a:srgbClr val="222222"/>
                </a:solidFill>
                <a:effectLst/>
                <a:latin typeface="Open Sans" panose="020B0606030504020204" pitchFamily="34" charset="0"/>
              </a:rPr>
              <a:t>DELWP regional manager Nick Ryan said while he was not across the history of reporting, DELWP was currently doing weekend patrols which were not detecting illegal track building.</a:t>
            </a:r>
          </a:p>
          <a:p>
            <a:pPr marL="0" indent="0" algn="l">
              <a:buNone/>
            </a:pPr>
            <a:br>
              <a:rPr lang="en-US" sz="2400" b="0" i="1" dirty="0">
                <a:solidFill>
                  <a:srgbClr val="222222"/>
                </a:solidFill>
                <a:effectLst/>
                <a:latin typeface="Open Sans" panose="020B0606030504020204" pitchFamily="34" charset="0"/>
              </a:rPr>
            </a:br>
            <a:r>
              <a:rPr lang="en-US" sz="2400" b="1" i="1" dirty="0">
                <a:solidFill>
                  <a:srgbClr val="222222"/>
                </a:solidFill>
                <a:effectLst/>
                <a:latin typeface="Open Sans" panose="020B0606030504020204" pitchFamily="34" charset="0"/>
              </a:rPr>
              <a:t>He said there was a misconception that it was illegal to ride in the state forest, </a:t>
            </a:r>
            <a:r>
              <a:rPr lang="en-US" sz="2400" b="1" i="1" dirty="0">
                <a:solidFill>
                  <a:srgbClr val="C00000"/>
                </a:solidFill>
                <a:effectLst/>
                <a:latin typeface="Open Sans" panose="020B0606030504020204" pitchFamily="34" charset="0"/>
              </a:rPr>
              <a:t>but it was the building of tracks and jumps that was illegal</a:t>
            </a:r>
            <a:r>
              <a:rPr lang="en-US" sz="2400" b="1" i="1" dirty="0">
                <a:solidFill>
                  <a:srgbClr val="222222"/>
                </a:solidFill>
                <a:effectLst/>
                <a:latin typeface="Open Sans" panose="020B0606030504020204" pitchFamily="34" charset="0"/>
              </a:rPr>
              <a:t>.</a:t>
            </a:r>
          </a:p>
          <a:p>
            <a:pPr marL="0" indent="0" algn="l">
              <a:buNone/>
            </a:pPr>
            <a:r>
              <a:rPr lang="en-US" sz="2400" b="1" i="1" dirty="0">
                <a:solidFill>
                  <a:srgbClr val="222222"/>
                </a:solidFill>
                <a:effectLst/>
                <a:latin typeface="Open Sans" panose="020B0606030504020204" pitchFamily="34" charset="0"/>
              </a:rPr>
              <a:t>“If we find people digging tracks we will book them,” he said.”</a:t>
            </a:r>
          </a:p>
          <a:p>
            <a:pPr marL="0" indent="0" algn="r">
              <a:buNone/>
            </a:pPr>
            <a:r>
              <a:rPr lang="en-US" dirty="0">
                <a:solidFill>
                  <a:srgbClr val="222222"/>
                </a:solidFill>
                <a:latin typeface="Open Sans" panose="020B0606030504020204" pitchFamily="34" charset="0"/>
              </a:rPr>
              <a:t>	</a:t>
            </a:r>
            <a:r>
              <a:rPr lang="en-US" sz="2000" dirty="0">
                <a:solidFill>
                  <a:srgbClr val="222222"/>
                </a:solidFill>
                <a:latin typeface="Open Sans" panose="020B0606030504020204" pitchFamily="34" charset="0"/>
              </a:rPr>
              <a:t>Quote from Mountain Views Newspaper article “Uphill task for all users” </a:t>
            </a:r>
            <a:r>
              <a:rPr lang="en-AU" sz="2000" b="0" i="0" dirty="0">
                <a:effectLst/>
                <a:latin typeface="Open Sans" panose="020B0606030504020204" pitchFamily="34" charset="0"/>
              </a:rPr>
              <a:t>30/11/2015</a:t>
            </a:r>
          </a:p>
          <a:p>
            <a:pPr marL="0" indent="0">
              <a:buNone/>
            </a:pPr>
            <a:r>
              <a:rPr lang="en-AU" sz="2400" dirty="0">
                <a:latin typeface="Open Sans" panose="020B0606030504020204" pitchFamily="34" charset="0"/>
              </a:rPr>
              <a:t>However, DELWP had been facilitating illegal or to use their word “informal” mountain bike trails construction on Mt </a:t>
            </a:r>
            <a:r>
              <a:rPr lang="en-AU" sz="2400" dirty="0" err="1">
                <a:latin typeface="Open Sans" panose="020B0606030504020204" pitchFamily="34" charset="0"/>
              </a:rPr>
              <a:t>Tugwell</a:t>
            </a:r>
            <a:r>
              <a:rPr lang="en-AU" sz="2400" dirty="0">
                <a:latin typeface="Open Sans" panose="020B0606030504020204" pitchFamily="34" charset="0"/>
              </a:rPr>
              <a:t> since earlier than that as posted by the YRMTB on Facebook and in a newspaper article dated earlier.</a:t>
            </a:r>
            <a:endParaRPr lang="en-US" sz="2400" b="0" i="0" dirty="0">
              <a:effectLst/>
              <a:latin typeface="Open Sans" panose="020B0606030504020204" pitchFamily="34" charset="0"/>
            </a:endParaRPr>
          </a:p>
          <a:p>
            <a:pPr marL="0" indent="0">
              <a:buNone/>
            </a:pPr>
            <a:endParaRPr lang="en-AU" dirty="0"/>
          </a:p>
        </p:txBody>
      </p:sp>
    </p:spTree>
    <p:extLst>
      <p:ext uri="{BB962C8B-B14F-4D97-AF65-F5344CB8AC3E}">
        <p14:creationId xmlns:p14="http://schemas.microsoft.com/office/powerpoint/2010/main" val="2635639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businesscard&#10;&#10;Description automatically generated">
            <a:extLst>
              <a:ext uri="{FF2B5EF4-FFF2-40B4-BE49-F238E27FC236}">
                <a16:creationId xmlns:a16="http://schemas.microsoft.com/office/drawing/2014/main" id="{7B3BFEF6-0C91-43F8-867B-09AABD8BF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37096" cy="6858000"/>
          </a:xfrm>
          <a:prstGeom prst="rect">
            <a:avLst/>
          </a:prstGeom>
        </p:spPr>
      </p:pic>
      <p:pic>
        <p:nvPicPr>
          <p:cNvPr id="5" name="Picture 4" descr="A person riding a bicycle&#10;&#10;Description automatically generated with medium confidence">
            <a:extLst>
              <a:ext uri="{FF2B5EF4-FFF2-40B4-BE49-F238E27FC236}">
                <a16:creationId xmlns:a16="http://schemas.microsoft.com/office/drawing/2014/main" id="{30973CA0-DB8B-4D10-8025-1B06914AD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873" y="0"/>
            <a:ext cx="5312170" cy="5699646"/>
          </a:xfrm>
          <a:prstGeom prst="rect">
            <a:avLst/>
          </a:prstGeom>
        </p:spPr>
      </p:pic>
      <p:sp>
        <p:nvSpPr>
          <p:cNvPr id="6" name="TextBox 5">
            <a:extLst>
              <a:ext uri="{FF2B5EF4-FFF2-40B4-BE49-F238E27FC236}">
                <a16:creationId xmlns:a16="http://schemas.microsoft.com/office/drawing/2014/main" id="{9D480103-B8DE-462B-A697-D46FF6667EB6}"/>
              </a:ext>
            </a:extLst>
          </p:cNvPr>
          <p:cNvSpPr txBox="1"/>
          <p:nvPr/>
        </p:nvSpPr>
        <p:spPr>
          <a:xfrm>
            <a:off x="6868391" y="6109855"/>
            <a:ext cx="5218652" cy="369332"/>
          </a:xfrm>
          <a:prstGeom prst="rect">
            <a:avLst/>
          </a:prstGeom>
          <a:noFill/>
        </p:spPr>
        <p:txBody>
          <a:bodyPr wrap="square" rtlCol="0">
            <a:spAutoFit/>
          </a:bodyPr>
          <a:lstStyle/>
          <a:p>
            <a:r>
              <a:rPr lang="en-US" dirty="0"/>
              <a:t>Taking tools up to work on trails</a:t>
            </a:r>
            <a:endParaRPr lang="en-AU" dirty="0"/>
          </a:p>
        </p:txBody>
      </p:sp>
    </p:spTree>
    <p:extLst>
      <p:ext uri="{BB962C8B-B14F-4D97-AF65-F5344CB8AC3E}">
        <p14:creationId xmlns:p14="http://schemas.microsoft.com/office/powerpoint/2010/main" val="131268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D4549-F874-452E-AAFD-574164166BEA}"/>
              </a:ext>
            </a:extLst>
          </p:cNvPr>
          <p:cNvSpPr txBox="1"/>
          <p:nvPr/>
        </p:nvSpPr>
        <p:spPr>
          <a:xfrm>
            <a:off x="5257800" y="415636"/>
            <a:ext cx="4738255" cy="1477328"/>
          </a:xfrm>
          <a:prstGeom prst="rect">
            <a:avLst/>
          </a:prstGeom>
          <a:noFill/>
        </p:spPr>
        <p:txBody>
          <a:bodyPr wrap="square" rtlCol="0">
            <a:spAutoFit/>
          </a:bodyPr>
          <a:lstStyle/>
          <a:p>
            <a:r>
              <a:rPr lang="en-US" dirty="0"/>
              <a:t>Facebook Posts on YRMTB page: Working very closely with DELWP for 6 months on tracks </a:t>
            </a:r>
            <a:r>
              <a:rPr lang="en-US" b="1" dirty="0"/>
              <a:t>dated October 2015</a:t>
            </a:r>
          </a:p>
          <a:p>
            <a:endParaRPr lang="en-US" dirty="0"/>
          </a:p>
          <a:p>
            <a:r>
              <a:rPr lang="en-US" dirty="0"/>
              <a:t>Trail building working bee.</a:t>
            </a:r>
            <a:endParaRPr lang="en-AU" dirty="0"/>
          </a:p>
        </p:txBody>
      </p:sp>
      <p:pic>
        <p:nvPicPr>
          <p:cNvPr id="6" name="Picture 5" descr="Text, letter&#10;&#10;Description automatically generated">
            <a:extLst>
              <a:ext uri="{FF2B5EF4-FFF2-40B4-BE49-F238E27FC236}">
                <a16:creationId xmlns:a16="http://schemas.microsoft.com/office/drawing/2014/main" id="{22683045-82F4-4905-9A73-7A4691E348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868341" cy="6858000"/>
          </a:xfrm>
          <a:prstGeom prst="rect">
            <a:avLst/>
          </a:prstGeom>
        </p:spPr>
      </p:pic>
    </p:spTree>
    <p:extLst>
      <p:ext uri="{BB962C8B-B14F-4D97-AF65-F5344CB8AC3E}">
        <p14:creationId xmlns:p14="http://schemas.microsoft.com/office/powerpoint/2010/main" val="3902180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96BAB6BD-5473-463A-AF38-B4D35E0C2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7" y="0"/>
            <a:ext cx="4879045" cy="6858000"/>
          </a:xfrm>
          <a:prstGeom prst="rect">
            <a:avLst/>
          </a:prstGeom>
        </p:spPr>
      </p:pic>
      <p:sp>
        <p:nvSpPr>
          <p:cNvPr id="4" name="TextBox 3">
            <a:extLst>
              <a:ext uri="{FF2B5EF4-FFF2-40B4-BE49-F238E27FC236}">
                <a16:creationId xmlns:a16="http://schemas.microsoft.com/office/drawing/2014/main" id="{2B228A67-7E7E-4301-A4FB-5CD382DD0046}"/>
              </a:ext>
            </a:extLst>
          </p:cNvPr>
          <p:cNvSpPr txBox="1"/>
          <p:nvPr/>
        </p:nvSpPr>
        <p:spPr>
          <a:xfrm>
            <a:off x="5216236" y="633845"/>
            <a:ext cx="5455228" cy="2308324"/>
          </a:xfrm>
          <a:prstGeom prst="rect">
            <a:avLst/>
          </a:prstGeom>
          <a:noFill/>
        </p:spPr>
        <p:txBody>
          <a:bodyPr wrap="square" rtlCol="0">
            <a:spAutoFit/>
          </a:bodyPr>
          <a:lstStyle/>
          <a:p>
            <a:r>
              <a:rPr lang="en-US" dirty="0"/>
              <a:t>Here the </a:t>
            </a:r>
            <a:r>
              <a:rPr lang="en-US" dirty="0" err="1"/>
              <a:t>mtbers</a:t>
            </a:r>
            <a:r>
              <a:rPr lang="en-US" dirty="0"/>
              <a:t> differentiate between tracks that are to be closed down and trails that DELWP considers are legal to work on. </a:t>
            </a:r>
            <a:r>
              <a:rPr lang="en-US" b="1" dirty="0"/>
              <a:t>However, the DELWP regional manager said that ALL trail building is illegal.</a:t>
            </a:r>
          </a:p>
          <a:p>
            <a:endParaRPr lang="en-US" dirty="0"/>
          </a:p>
          <a:p>
            <a:r>
              <a:rPr lang="en-US" dirty="0"/>
              <a:t>Notice that it also says that many of the relevant authorities are mountain bikers. Bias.</a:t>
            </a:r>
            <a:endParaRPr lang="en-AU" dirty="0"/>
          </a:p>
        </p:txBody>
      </p:sp>
    </p:spTree>
    <p:extLst>
      <p:ext uri="{BB962C8B-B14F-4D97-AF65-F5344CB8AC3E}">
        <p14:creationId xmlns:p14="http://schemas.microsoft.com/office/powerpoint/2010/main" val="47467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ED020D-104E-4C5C-AB8D-67D933406BBA}"/>
              </a:ext>
            </a:extLst>
          </p:cNvPr>
          <p:cNvSpPr txBox="1"/>
          <p:nvPr/>
        </p:nvSpPr>
        <p:spPr>
          <a:xfrm>
            <a:off x="124691" y="147842"/>
            <a:ext cx="11897591" cy="6555641"/>
          </a:xfrm>
          <a:prstGeom prst="rect">
            <a:avLst/>
          </a:prstGeom>
          <a:noFill/>
        </p:spPr>
        <p:txBody>
          <a:bodyPr wrap="square">
            <a:spAutoFit/>
          </a:bodyPr>
          <a:lstStyle/>
          <a:p>
            <a:pPr algn="l"/>
            <a:r>
              <a:rPr lang="en-AU" sz="2400" b="1" i="0" dirty="0">
                <a:solidFill>
                  <a:srgbClr val="222222"/>
                </a:solidFill>
                <a:effectLst/>
                <a:latin typeface="old standard tt"/>
              </a:rPr>
              <a:t>Trails to wellbeing – Ride On Bike Magazine </a:t>
            </a:r>
            <a:r>
              <a:rPr lang="en-AU" b="1" i="0" dirty="0">
                <a:solidFill>
                  <a:srgbClr val="222222"/>
                </a:solidFill>
                <a:effectLst/>
                <a:latin typeface="old standard tt"/>
              </a:rPr>
              <a:t>(explaining the extent of DELWP and Parks </a:t>
            </a:r>
            <a:r>
              <a:rPr lang="en-AU" b="1" dirty="0">
                <a:solidFill>
                  <a:srgbClr val="222222"/>
                </a:solidFill>
                <a:latin typeface="old standard tt"/>
              </a:rPr>
              <a:t>involvement)</a:t>
            </a:r>
            <a:endParaRPr lang="en-AU" b="1" i="0" dirty="0">
              <a:solidFill>
                <a:srgbClr val="222222"/>
              </a:solidFill>
              <a:effectLst/>
              <a:latin typeface="old standard tt"/>
            </a:endParaRPr>
          </a:p>
          <a:p>
            <a:pPr algn="l"/>
            <a:endParaRPr lang="en-AU" b="1" dirty="0">
              <a:solidFill>
                <a:srgbClr val="222222"/>
              </a:solidFill>
              <a:latin typeface="old standard tt"/>
            </a:endParaRPr>
          </a:p>
          <a:p>
            <a:r>
              <a:rPr lang="en-US" i="1" dirty="0">
                <a:solidFill>
                  <a:srgbClr val="525252"/>
                </a:solidFill>
                <a:effectLst/>
              </a:rPr>
              <a:t>Posted on </a:t>
            </a:r>
            <a:r>
              <a:rPr lang="en-US" i="1" u="none" strike="noStrike" dirty="0">
                <a:solidFill>
                  <a:srgbClr val="1882F4"/>
                </a:solidFill>
                <a:effectLst/>
                <a:hlinkClick r:id="rId2"/>
              </a:rPr>
              <a:t>19 October, 2015</a:t>
            </a:r>
            <a:r>
              <a:rPr lang="en-US" i="1" dirty="0">
                <a:solidFill>
                  <a:srgbClr val="525252"/>
                </a:solidFill>
                <a:effectLst/>
              </a:rPr>
              <a:t> by </a:t>
            </a:r>
            <a:r>
              <a:rPr lang="en-US" i="1" u="none" strike="noStrike" dirty="0">
                <a:solidFill>
                  <a:srgbClr val="1882F4"/>
                </a:solidFill>
                <a:effectLst/>
                <a:hlinkClick r:id="rId3"/>
              </a:rPr>
              <a:t>admin</a:t>
            </a:r>
            <a:r>
              <a:rPr lang="en-US" i="1" dirty="0">
                <a:solidFill>
                  <a:srgbClr val="1882F4"/>
                </a:solidFill>
              </a:rPr>
              <a:t> </a:t>
            </a:r>
            <a:r>
              <a:rPr lang="en-AU" i="1" dirty="0">
                <a:hlinkClick r:id="rId2"/>
              </a:rPr>
              <a:t>https://rideonmagazine.com.au/trails-to-wellbeing/</a:t>
            </a:r>
            <a:endParaRPr lang="en-AU" i="1" dirty="0"/>
          </a:p>
          <a:p>
            <a:endParaRPr lang="en-US" i="1" dirty="0">
              <a:solidFill>
                <a:srgbClr val="525252"/>
              </a:solidFill>
              <a:effectLst/>
            </a:endParaRPr>
          </a:p>
          <a:p>
            <a:pPr algn="l"/>
            <a:r>
              <a:rPr lang="en-US" b="0" i="1" dirty="0">
                <a:solidFill>
                  <a:srgbClr val="222222"/>
                </a:solidFill>
                <a:effectLst/>
                <a:latin typeface="roboto" panose="02000000000000000000" pitchFamily="2" charset="0"/>
              </a:rPr>
              <a:t>Across the country, land managers are building bike trails to increase the use of parks and public land. </a:t>
            </a:r>
            <a:r>
              <a:rPr lang="en-US" b="1" i="1" dirty="0">
                <a:solidFill>
                  <a:srgbClr val="222222"/>
                </a:solidFill>
                <a:effectLst/>
                <a:latin typeface="roboto" panose="02000000000000000000" pitchFamily="2" charset="0"/>
              </a:rPr>
              <a:t>Simon </a:t>
            </a:r>
            <a:r>
              <a:rPr lang="en-US" b="1" i="1" dirty="0" err="1">
                <a:solidFill>
                  <a:srgbClr val="222222"/>
                </a:solidFill>
                <a:effectLst/>
                <a:latin typeface="roboto" panose="02000000000000000000" pitchFamily="2" charset="0"/>
              </a:rPr>
              <a:t>Vincett</a:t>
            </a:r>
            <a:r>
              <a:rPr lang="en-US" b="0" i="1" dirty="0">
                <a:solidFill>
                  <a:srgbClr val="222222"/>
                </a:solidFill>
                <a:effectLst/>
                <a:latin typeface="roboto" panose="02000000000000000000" pitchFamily="2" charset="0"/>
              </a:rPr>
              <a:t> reports.</a:t>
            </a:r>
          </a:p>
          <a:p>
            <a:pPr algn="l"/>
            <a:endParaRPr lang="en-US" i="1" dirty="0">
              <a:solidFill>
                <a:srgbClr val="222222"/>
              </a:solidFill>
              <a:latin typeface="roboto" panose="02000000000000000000" pitchFamily="2" charset="0"/>
            </a:endParaRPr>
          </a:p>
          <a:p>
            <a:pPr algn="l"/>
            <a:r>
              <a:rPr lang="en-US" b="1" i="1" dirty="0">
                <a:solidFill>
                  <a:srgbClr val="222222"/>
                </a:solidFill>
                <a:effectLst/>
                <a:latin typeface="roboto" panose="02000000000000000000" pitchFamily="2" charset="0"/>
              </a:rPr>
              <a:t>“ . . .</a:t>
            </a:r>
            <a:r>
              <a:rPr lang="en-US" b="0" i="1" dirty="0">
                <a:solidFill>
                  <a:srgbClr val="222222"/>
                </a:solidFill>
                <a:effectLst/>
                <a:latin typeface="roboto" panose="02000000000000000000" pitchFamily="2" charset="0"/>
              </a:rPr>
              <a:t>  informal trails, built furtively by enthusiasts, are being </a:t>
            </a:r>
            <a:r>
              <a:rPr lang="en-US" b="0" i="1" dirty="0" err="1">
                <a:solidFill>
                  <a:srgbClr val="222222"/>
                </a:solidFill>
                <a:effectLst/>
                <a:latin typeface="roboto" panose="02000000000000000000" pitchFamily="2" charset="0"/>
              </a:rPr>
              <a:t>recognised</a:t>
            </a:r>
            <a:r>
              <a:rPr lang="en-US" b="0" i="1" dirty="0">
                <a:solidFill>
                  <a:srgbClr val="222222"/>
                </a:solidFill>
                <a:effectLst/>
                <a:latin typeface="roboto" panose="02000000000000000000" pitchFamily="2" charset="0"/>
              </a:rPr>
              <a:t> and often embraced by land managers, who wish to encourage recreational activity in their parks.”</a:t>
            </a:r>
          </a:p>
          <a:p>
            <a:pPr algn="l"/>
            <a:endParaRPr lang="en-US" i="1" dirty="0">
              <a:solidFill>
                <a:srgbClr val="222222"/>
              </a:solidFill>
              <a:latin typeface="roboto" panose="02000000000000000000" pitchFamily="2" charset="0"/>
            </a:endParaRPr>
          </a:p>
          <a:p>
            <a:pPr algn="l"/>
            <a:r>
              <a:rPr lang="en-US" b="0" i="1" dirty="0">
                <a:solidFill>
                  <a:srgbClr val="222222"/>
                </a:solidFill>
                <a:effectLst/>
                <a:latin typeface="roboto" panose="02000000000000000000" pitchFamily="2" charset="0"/>
              </a:rPr>
              <a:t>Luke Chiu of trail building company, </a:t>
            </a:r>
            <a:r>
              <a:rPr lang="en-US" b="0" i="1" u="none" strike="noStrike" dirty="0">
                <a:solidFill>
                  <a:srgbClr val="1882F4"/>
                </a:solidFill>
                <a:effectLst/>
                <a:latin typeface="roboto" panose="02000000000000000000" pitchFamily="2" charset="0"/>
                <a:hlinkClick r:id="rId4"/>
              </a:rPr>
              <a:t>Dirt Art</a:t>
            </a:r>
            <a:r>
              <a:rPr lang="en-US" b="0" i="1" dirty="0">
                <a:solidFill>
                  <a:srgbClr val="222222"/>
                </a:solidFill>
                <a:effectLst/>
                <a:latin typeface="roboto" panose="02000000000000000000" pitchFamily="2" charset="0"/>
              </a:rPr>
              <a:t>, reports that a solid proportion of their business is enhancing popular guerilla-­built trails which councils and land managers have come to realize can’t be closed down. The process is to make the trails sustainable, with good drainage and stable construction. Dirt Art have been commissioned to </a:t>
            </a:r>
            <a:r>
              <a:rPr lang="en-US" b="0" i="1" dirty="0" err="1">
                <a:solidFill>
                  <a:srgbClr val="222222"/>
                </a:solidFill>
                <a:effectLst/>
                <a:latin typeface="roboto" panose="02000000000000000000" pitchFamily="2" charset="0"/>
              </a:rPr>
              <a:t>formalise</a:t>
            </a:r>
            <a:r>
              <a:rPr lang="en-US" b="0" i="1" dirty="0">
                <a:solidFill>
                  <a:srgbClr val="222222"/>
                </a:solidFill>
                <a:effectLst/>
                <a:latin typeface="roboto" panose="02000000000000000000" pitchFamily="2" charset="0"/>
              </a:rPr>
              <a:t> such trails all over Australia, from </a:t>
            </a:r>
            <a:r>
              <a:rPr lang="en-US" b="0" i="1" dirty="0" err="1">
                <a:solidFill>
                  <a:srgbClr val="222222"/>
                </a:solidFill>
                <a:effectLst/>
                <a:latin typeface="roboto" panose="02000000000000000000" pitchFamily="2" charset="0"/>
              </a:rPr>
              <a:t>Tewantin</a:t>
            </a:r>
            <a:r>
              <a:rPr lang="en-US" b="0" i="1" dirty="0">
                <a:solidFill>
                  <a:srgbClr val="222222"/>
                </a:solidFill>
                <a:effectLst/>
                <a:latin typeface="roboto" panose="02000000000000000000" pitchFamily="2" charset="0"/>
              </a:rPr>
              <a:t> National Park in Noosa to council reserves in Tasmania.</a:t>
            </a:r>
            <a:endParaRPr lang="en-AU" b="1" i="1" dirty="0">
              <a:solidFill>
                <a:srgbClr val="222222"/>
              </a:solidFill>
              <a:effectLst/>
              <a:latin typeface="old standard tt"/>
            </a:endParaRPr>
          </a:p>
          <a:p>
            <a:endParaRPr lang="en-US" b="0" i="1" dirty="0">
              <a:solidFill>
                <a:srgbClr val="222222"/>
              </a:solidFill>
              <a:effectLst/>
              <a:latin typeface="roboto" panose="02000000000000000000" pitchFamily="2" charset="0"/>
            </a:endParaRPr>
          </a:p>
          <a:p>
            <a:r>
              <a:rPr lang="en-US" b="0" i="1" dirty="0">
                <a:solidFill>
                  <a:srgbClr val="222222"/>
                </a:solidFill>
                <a:effectLst/>
                <a:latin typeface="roboto" panose="02000000000000000000" pitchFamily="2" charset="0"/>
              </a:rPr>
              <a:t>“Parks Victoria has been actively involved in mountain biking for a long time,” Hardman points out. “We have dedicated mountain biking facilities at </a:t>
            </a:r>
            <a:r>
              <a:rPr lang="en-US" b="0" i="1" dirty="0" err="1">
                <a:solidFill>
                  <a:srgbClr val="222222"/>
                </a:solidFill>
                <a:effectLst/>
                <a:latin typeface="roboto" panose="02000000000000000000" pitchFamily="2" charset="0"/>
              </a:rPr>
              <a:t>Lysterfield</a:t>
            </a:r>
            <a:r>
              <a:rPr lang="en-US" b="0" i="1" dirty="0">
                <a:solidFill>
                  <a:srgbClr val="222222"/>
                </a:solidFill>
                <a:effectLst/>
                <a:latin typeface="roboto" panose="02000000000000000000" pitchFamily="2" charset="0"/>
              </a:rPr>
              <a:t> Park and the You </a:t>
            </a:r>
            <a:r>
              <a:rPr lang="en-US" b="0" i="1" dirty="0" err="1">
                <a:solidFill>
                  <a:srgbClr val="222222"/>
                </a:solidFill>
                <a:effectLst/>
                <a:latin typeface="roboto" panose="02000000000000000000" pitchFamily="2" charset="0"/>
              </a:rPr>
              <a:t>Yangs</a:t>
            </a:r>
            <a:r>
              <a:rPr lang="en-US" b="0" i="1" dirty="0">
                <a:solidFill>
                  <a:srgbClr val="222222"/>
                </a:solidFill>
                <a:effectLst/>
                <a:latin typeface="roboto" panose="02000000000000000000" pitchFamily="2" charset="0"/>
              </a:rPr>
              <a:t> and we partnered with other government departments to develop another mountain bike facility in Forrest. We’re working closely with the Shire of </a:t>
            </a:r>
            <a:r>
              <a:rPr lang="en-US" b="0" i="1" dirty="0" err="1">
                <a:solidFill>
                  <a:srgbClr val="222222"/>
                </a:solidFill>
                <a:effectLst/>
                <a:latin typeface="roboto" panose="02000000000000000000" pitchFamily="2" charset="0"/>
              </a:rPr>
              <a:t>Yarra</a:t>
            </a:r>
            <a:r>
              <a:rPr lang="en-US" b="0" i="1" dirty="0">
                <a:solidFill>
                  <a:srgbClr val="222222"/>
                </a:solidFill>
                <a:effectLst/>
                <a:latin typeface="roboto" panose="02000000000000000000" pitchFamily="2" charset="0"/>
              </a:rPr>
              <a:t> Ranges on the potential to develop a really great mountain biking opportunity in Warburton Valley.”</a:t>
            </a:r>
            <a:endParaRPr lang="en-AU" i="1" dirty="0"/>
          </a:p>
          <a:p>
            <a:r>
              <a:rPr lang="en-US" b="1" i="1" dirty="0">
                <a:solidFill>
                  <a:srgbClr val="222222"/>
                </a:solidFill>
                <a:effectLst/>
                <a:latin typeface="roboto" panose="02000000000000000000" pitchFamily="2" charset="0"/>
              </a:rPr>
              <a:t>“We’re really keen to work with local communities to build sustainable trails,” </a:t>
            </a:r>
            <a:r>
              <a:rPr lang="en-US" b="0" i="1" dirty="0">
                <a:solidFill>
                  <a:srgbClr val="222222"/>
                </a:solidFill>
                <a:effectLst/>
                <a:latin typeface="roboto" panose="02000000000000000000" pitchFamily="2" charset="0"/>
              </a:rPr>
              <a:t>Hardman says. “We’ve recently established a collection of trails in partnership with the Red Hill Riders at Arthurs Seat on the Mornington Peninsula. We’re working very closely with local groups to </a:t>
            </a:r>
            <a:r>
              <a:rPr lang="en-US" b="0" i="1" dirty="0" err="1">
                <a:solidFill>
                  <a:srgbClr val="222222"/>
                </a:solidFill>
                <a:effectLst/>
                <a:latin typeface="roboto" panose="02000000000000000000" pitchFamily="2" charset="0"/>
              </a:rPr>
              <a:t>formalise</a:t>
            </a:r>
            <a:r>
              <a:rPr lang="en-US" b="0" i="1" dirty="0">
                <a:solidFill>
                  <a:srgbClr val="222222"/>
                </a:solidFill>
                <a:effectLst/>
                <a:latin typeface="roboto" panose="02000000000000000000" pitchFamily="2" charset="0"/>
              </a:rPr>
              <a:t> trails through a number of parks in the metropolitan area: such as the great single-track along the </a:t>
            </a:r>
            <a:r>
              <a:rPr lang="en-US" b="0" i="1" dirty="0" err="1">
                <a:solidFill>
                  <a:srgbClr val="222222"/>
                </a:solidFill>
                <a:effectLst/>
                <a:latin typeface="roboto" panose="02000000000000000000" pitchFamily="2" charset="0"/>
              </a:rPr>
              <a:t>Yarra</a:t>
            </a:r>
            <a:r>
              <a:rPr lang="en-US" b="0" i="1" dirty="0">
                <a:solidFill>
                  <a:srgbClr val="222222"/>
                </a:solidFill>
                <a:effectLst/>
                <a:latin typeface="roboto" panose="02000000000000000000" pitchFamily="2" charset="0"/>
              </a:rPr>
              <a:t> River and in the </a:t>
            </a:r>
            <a:r>
              <a:rPr lang="en-US" b="0" i="1" dirty="0" err="1">
                <a:solidFill>
                  <a:srgbClr val="222222"/>
                </a:solidFill>
                <a:effectLst/>
                <a:latin typeface="roboto" panose="02000000000000000000" pitchFamily="2" charset="0"/>
              </a:rPr>
              <a:t>Dandenongs</a:t>
            </a:r>
            <a:r>
              <a:rPr lang="en-US" b="0" i="1" dirty="0">
                <a:solidFill>
                  <a:srgbClr val="222222"/>
                </a:solidFill>
                <a:effectLst/>
                <a:latin typeface="roboto" panose="02000000000000000000" pitchFamily="2" charset="0"/>
              </a:rPr>
              <a:t> around Silvan.”</a:t>
            </a:r>
          </a:p>
        </p:txBody>
      </p:sp>
    </p:spTree>
    <p:extLst>
      <p:ext uri="{BB962C8B-B14F-4D97-AF65-F5344CB8AC3E}">
        <p14:creationId xmlns:p14="http://schemas.microsoft.com/office/powerpoint/2010/main" val="2680172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B9BBD8-2B25-42A7-9E17-2D1CA9517F47}"/>
              </a:ext>
            </a:extLst>
          </p:cNvPr>
          <p:cNvSpPr txBox="1"/>
          <p:nvPr/>
        </p:nvSpPr>
        <p:spPr>
          <a:xfrm>
            <a:off x="259773" y="405245"/>
            <a:ext cx="11502736" cy="6463308"/>
          </a:xfrm>
          <a:prstGeom prst="rect">
            <a:avLst/>
          </a:prstGeom>
          <a:noFill/>
        </p:spPr>
        <p:txBody>
          <a:bodyPr wrap="square" rtlCol="0">
            <a:spAutoFit/>
          </a:bodyPr>
          <a:lstStyle/>
          <a:p>
            <a:r>
              <a:rPr lang="en-US" b="0" i="1" dirty="0">
                <a:solidFill>
                  <a:srgbClr val="222222"/>
                </a:solidFill>
                <a:effectLst/>
                <a:latin typeface="roboto" panose="02000000000000000000" pitchFamily="2" charset="0"/>
              </a:rPr>
              <a:t>“So in partnership with the Department of the Environment, Land and Water, we have developed a procedure that can step people through a process that will enable the formalization of trails where appropriate, but it also helps to decide the cases in which it’s just not appropriate to have trails in these areas.”</a:t>
            </a:r>
          </a:p>
          <a:p>
            <a:endParaRPr lang="en-US" i="1" dirty="0">
              <a:solidFill>
                <a:srgbClr val="222222"/>
              </a:solidFill>
              <a:latin typeface="roboto" panose="02000000000000000000" pitchFamily="2" charset="0"/>
            </a:endParaRPr>
          </a:p>
          <a:p>
            <a:r>
              <a:rPr lang="en-US" dirty="0">
                <a:solidFill>
                  <a:srgbClr val="222222"/>
                </a:solidFill>
                <a:latin typeface="roboto" panose="02000000000000000000" pitchFamily="2" charset="0"/>
              </a:rPr>
              <a:t>This is it. This is the program to spread mountain bike trails everywhere. Pretending it is grass roots driven and pretending that it will not adversely impact other users of the bush or our reserves, pretending that this little 1.6% demographic is huge and going to grow illegally if it is not pandered to. </a:t>
            </a:r>
          </a:p>
          <a:p>
            <a:endParaRPr lang="en-US" dirty="0">
              <a:solidFill>
                <a:srgbClr val="222222"/>
              </a:solidFill>
              <a:latin typeface="roboto" panose="02000000000000000000" pitchFamily="2" charset="0"/>
            </a:endParaRPr>
          </a:p>
          <a:p>
            <a:r>
              <a:rPr lang="en-US" b="1" dirty="0">
                <a:solidFill>
                  <a:srgbClr val="222222"/>
                </a:solidFill>
                <a:latin typeface="roboto" panose="02000000000000000000" pitchFamily="2" charset="0"/>
              </a:rPr>
              <a:t>Remember, we didn’t have trouble with mountain bikers until after DELWP and Parks Vic got involved.</a:t>
            </a:r>
          </a:p>
          <a:p>
            <a:endParaRPr lang="en-US" dirty="0">
              <a:solidFill>
                <a:srgbClr val="222222"/>
              </a:solidFill>
              <a:latin typeface="roboto" panose="02000000000000000000" pitchFamily="2" charset="0"/>
            </a:endParaRPr>
          </a:p>
          <a:p>
            <a:r>
              <a:rPr lang="en-US" b="1" dirty="0">
                <a:solidFill>
                  <a:srgbClr val="222222"/>
                </a:solidFill>
                <a:latin typeface="roboto" panose="02000000000000000000" pitchFamily="2" charset="0"/>
              </a:rPr>
              <a:t>Some mountain bikers approached DELWP about formalizing a few trails on Mt. </a:t>
            </a:r>
            <a:r>
              <a:rPr lang="en-US" b="1" dirty="0" err="1">
                <a:solidFill>
                  <a:srgbClr val="222222"/>
                </a:solidFill>
                <a:latin typeface="roboto" panose="02000000000000000000" pitchFamily="2" charset="0"/>
              </a:rPr>
              <a:t>Tugwell</a:t>
            </a:r>
            <a:r>
              <a:rPr lang="en-US" b="1" dirty="0">
                <a:solidFill>
                  <a:srgbClr val="222222"/>
                </a:solidFill>
                <a:latin typeface="roboto" panose="02000000000000000000" pitchFamily="2" charset="0"/>
              </a:rPr>
              <a:t> and instead they get offered the Mountain Bike Capital of Australia. </a:t>
            </a:r>
          </a:p>
          <a:p>
            <a:endParaRPr lang="en-US" dirty="0">
              <a:solidFill>
                <a:srgbClr val="222222"/>
              </a:solidFill>
              <a:latin typeface="roboto" panose="02000000000000000000" pitchFamily="2" charset="0"/>
            </a:endParaRPr>
          </a:p>
          <a:p>
            <a:r>
              <a:rPr lang="en-US" b="1" dirty="0">
                <a:solidFill>
                  <a:srgbClr val="222222"/>
                </a:solidFill>
                <a:latin typeface="roboto" panose="02000000000000000000" pitchFamily="2" charset="0"/>
              </a:rPr>
              <a:t>The process is being applied over and over again all over Australia and the pretense is it is grass roots driven. It is not. It is the response to the Federal Government releasing funding to develop Australia as an Adventure tourism capital. And mountain biking is on the top of the list.</a:t>
            </a:r>
          </a:p>
          <a:p>
            <a:endParaRPr lang="en-US" dirty="0">
              <a:solidFill>
                <a:srgbClr val="222222"/>
              </a:solidFill>
              <a:latin typeface="roboto" panose="02000000000000000000" pitchFamily="2" charset="0"/>
            </a:endParaRPr>
          </a:p>
          <a:p>
            <a:r>
              <a:rPr lang="en-US" dirty="0">
                <a:solidFill>
                  <a:srgbClr val="222222"/>
                </a:solidFill>
                <a:latin typeface="roboto" panose="02000000000000000000" pitchFamily="2" charset="0"/>
              </a:rPr>
              <a:t>At the expense of local residents and other gentler sports. Any other recreational user of the bush and anyone unfortunate enough to live in an area with tourism potential who is not into mountain biking.</a:t>
            </a:r>
          </a:p>
          <a:p>
            <a:endParaRPr lang="en-US" dirty="0">
              <a:solidFill>
                <a:srgbClr val="222222"/>
              </a:solidFill>
              <a:latin typeface="roboto" panose="02000000000000000000" pitchFamily="2" charset="0"/>
            </a:endParaRPr>
          </a:p>
          <a:p>
            <a:endParaRPr lang="en-US" i="1" dirty="0">
              <a:solidFill>
                <a:srgbClr val="222222"/>
              </a:solidFill>
              <a:latin typeface="roboto" panose="02000000000000000000" pitchFamily="2" charset="0"/>
            </a:endParaRPr>
          </a:p>
          <a:p>
            <a:endParaRPr lang="en-AU" i="1" dirty="0"/>
          </a:p>
          <a:p>
            <a:endParaRPr lang="en-AU" dirty="0"/>
          </a:p>
        </p:txBody>
      </p:sp>
    </p:spTree>
    <p:extLst>
      <p:ext uri="{BB962C8B-B14F-4D97-AF65-F5344CB8AC3E}">
        <p14:creationId xmlns:p14="http://schemas.microsoft.com/office/powerpoint/2010/main" val="1336710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35B8D0-A878-4D8E-A283-CF5F691D9B9F}"/>
              </a:ext>
            </a:extLst>
          </p:cNvPr>
          <p:cNvSpPr txBox="1"/>
          <p:nvPr/>
        </p:nvSpPr>
        <p:spPr>
          <a:xfrm>
            <a:off x="1091045" y="1787236"/>
            <a:ext cx="9611591" cy="3416320"/>
          </a:xfrm>
          <a:prstGeom prst="rect">
            <a:avLst/>
          </a:prstGeom>
          <a:noFill/>
        </p:spPr>
        <p:txBody>
          <a:bodyPr wrap="square" rtlCol="0">
            <a:spAutoFit/>
          </a:bodyPr>
          <a:lstStyle/>
          <a:p>
            <a:pPr algn="ctr"/>
            <a:r>
              <a:rPr lang="en-US" sz="3600" dirty="0">
                <a:solidFill>
                  <a:srgbClr val="222222"/>
                </a:solidFill>
                <a:latin typeface="roboto" panose="02000000000000000000" pitchFamily="2" charset="0"/>
              </a:rPr>
              <a:t>Is this enough proof that the regional manager was either lying or was seriously misled by his own department?</a:t>
            </a:r>
          </a:p>
          <a:p>
            <a:pPr algn="ctr"/>
            <a:endParaRPr lang="en-US" sz="3600" dirty="0">
              <a:solidFill>
                <a:srgbClr val="222222"/>
              </a:solidFill>
              <a:latin typeface="roboto" panose="02000000000000000000" pitchFamily="2" charset="0"/>
            </a:endParaRPr>
          </a:p>
          <a:p>
            <a:pPr algn="ctr"/>
            <a:r>
              <a:rPr lang="en-US" sz="2400" dirty="0">
                <a:solidFill>
                  <a:srgbClr val="222222"/>
                </a:solidFill>
                <a:latin typeface="roboto" panose="02000000000000000000" pitchFamily="2" charset="0"/>
              </a:rPr>
              <a:t>Want more on the suppression of opposition?</a:t>
            </a:r>
          </a:p>
          <a:p>
            <a:pPr algn="ctr"/>
            <a:r>
              <a:rPr lang="en-US" sz="2400" dirty="0">
                <a:solidFill>
                  <a:srgbClr val="222222"/>
                </a:solidFill>
                <a:latin typeface="roboto" panose="02000000000000000000" pitchFamily="2" charset="0"/>
              </a:rPr>
              <a:t>https://rethink-warburton-mountain-bike-destination.com/issues/lack-of-consultation/</a:t>
            </a:r>
          </a:p>
        </p:txBody>
      </p:sp>
    </p:spTree>
    <p:extLst>
      <p:ext uri="{BB962C8B-B14F-4D97-AF65-F5344CB8AC3E}">
        <p14:creationId xmlns:p14="http://schemas.microsoft.com/office/powerpoint/2010/main" val="3727420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BB2CCA0-A58D-447B-A0FD-79D30CD377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194954"/>
            <a:ext cx="9753600" cy="5486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0893F22-035D-4C3D-8609-03ACE32668F0}"/>
              </a:ext>
            </a:extLst>
          </p:cNvPr>
          <p:cNvSpPr txBox="1"/>
          <p:nvPr/>
        </p:nvSpPr>
        <p:spPr>
          <a:xfrm>
            <a:off x="353291" y="249382"/>
            <a:ext cx="11211791" cy="923330"/>
          </a:xfrm>
          <a:prstGeom prst="rect">
            <a:avLst/>
          </a:prstGeom>
          <a:noFill/>
        </p:spPr>
        <p:txBody>
          <a:bodyPr wrap="square" rtlCol="0">
            <a:spAutoFit/>
          </a:bodyPr>
          <a:lstStyle/>
          <a:p>
            <a:r>
              <a:rPr lang="en-US" dirty="0"/>
              <a:t>Mountain Bike Trails in Victoria</a:t>
            </a:r>
          </a:p>
          <a:p>
            <a:r>
              <a:rPr lang="en-US" dirty="0"/>
              <a:t>Please note: Each Green marker indicates mountain bike trail destinations, the number inside the marker indicates how many of them. In Victoria there are 329 already.</a:t>
            </a:r>
            <a:endParaRPr lang="en-AU" dirty="0"/>
          </a:p>
        </p:txBody>
      </p:sp>
    </p:spTree>
    <p:extLst>
      <p:ext uri="{BB962C8B-B14F-4D97-AF65-F5344CB8AC3E}">
        <p14:creationId xmlns:p14="http://schemas.microsoft.com/office/powerpoint/2010/main" val="3531144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r>
              <a:rPr lang="en-US" sz="4400" b="0" strike="noStrike" dirty="0">
                <a:solidFill>
                  <a:srgbClr val="000000"/>
                </a:solidFill>
                <a:latin typeface="Calibri"/>
              </a:rPr>
              <a:t>Stereotyping Mountain Bikers?</a:t>
            </a:r>
          </a:p>
        </p:txBody>
      </p:sp>
      <p:sp>
        <p:nvSpPr>
          <p:cNvPr id="109" name="PlaceHolder 2"/>
          <p:cNvSpPr>
            <a:spLocks noGrp="1" noEditPoints="1"/>
          </p:cNvSpPr>
          <p:nvPr>
            <p:ph idx="4294967295"/>
          </p:nvPr>
        </p:nvSpPr>
        <p:spPr>
          <a:xfrm>
            <a:off x="838080" y="2728161"/>
            <a:ext cx="10515240" cy="3448359"/>
          </a:xfrm>
          <a:prstGeom prst="rect">
            <a:avLst/>
          </a:prstGeom>
          <a:noFill/>
          <a:ln w="0">
            <a:noFill/>
          </a:ln>
        </p:spPr>
        <p:txBody>
          <a:bodyPr anchor="t">
            <a:noAutofit/>
          </a:bodyPr>
          <a:lstStyle/>
          <a:p>
            <a:pPr>
              <a:lnSpc>
                <a:spcPct val="90000"/>
              </a:lnSpc>
              <a:spcBef>
                <a:spcPts val="1417"/>
              </a:spcBef>
              <a:buNone/>
            </a:pPr>
            <a:r>
              <a:rPr lang="en-US" sz="2800" b="0" strike="noStrike" dirty="0">
                <a:solidFill>
                  <a:srgbClr val="000000"/>
                </a:solidFill>
                <a:latin typeface="Calibri"/>
              </a:rPr>
              <a:t>In a 2015 Public Meeting to resolve problems between mountain bikers and walkers things turned abusive.</a:t>
            </a:r>
          </a:p>
          <a:p>
            <a:pPr>
              <a:lnSpc>
                <a:spcPct val="90000"/>
              </a:lnSpc>
              <a:spcBef>
                <a:spcPts val="1417"/>
              </a:spcBef>
              <a:buNone/>
            </a:pPr>
            <a:r>
              <a:rPr lang="en-US" dirty="0">
                <a:solidFill>
                  <a:srgbClr val="000000"/>
                </a:solidFill>
                <a:latin typeface="Calibri"/>
              </a:rPr>
              <a:t>(Description of physical threats by mountain bikers given to the IAC panel)</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noEditPoints="1"/>
          </p:cNvSpPr>
          <p:nvPr>
            <p:ph type="subTitle"/>
          </p:nvPr>
        </p:nvSpPr>
        <p:spPr>
          <a:xfrm>
            <a:off x="838080" y="807921"/>
            <a:ext cx="10515240" cy="5368599"/>
          </a:xfrm>
          <a:prstGeom prst="rect">
            <a:avLst/>
          </a:prstGeom>
        </p:spPr>
        <p:txBody>
          <a:bodyPr/>
          <a:lstStyle/>
          <a:p>
            <a:r>
              <a:rPr lang="en-US" sz="2800"/>
              <a:t>Mountain Bikers:</a:t>
            </a:r>
          </a:p>
          <a:p>
            <a:endParaRPr lang="en-US" sz="2800"/>
          </a:p>
          <a:p>
            <a:pPr marL="457200" indent="-457200">
              <a:buFont typeface="Arial"/>
              <a:buChar char="•"/>
            </a:pPr>
            <a:r>
              <a:rPr lang="en-US" sz="2800"/>
              <a:t>buzz walkers - on their bikes and in cars</a:t>
            </a:r>
          </a:p>
          <a:p>
            <a:pPr marL="457200" indent="-457200">
              <a:buFont typeface="Arial"/>
              <a:buChar char="•"/>
            </a:pPr>
            <a:r>
              <a:rPr lang="en-US" sz="2800"/>
              <a:t>abuse walkers out car windows</a:t>
            </a:r>
          </a:p>
          <a:p>
            <a:pPr marL="457200" indent="-457200">
              <a:buFont typeface="Arial"/>
              <a:buChar char="•"/>
            </a:pPr>
            <a:r>
              <a:rPr lang="en-US" sz="2800"/>
              <a:t>told activators not to be caught out on the mountains alone </a:t>
            </a:r>
          </a:p>
          <a:p>
            <a:pPr marL="457200" indent="-457200">
              <a:buFont typeface="Arial"/>
              <a:buChar char="•"/>
            </a:pPr>
            <a:r>
              <a:rPr lang="en-US" sz="2800"/>
              <a:t>physically threaten and intimidate activators </a:t>
            </a:r>
          </a:p>
          <a:p>
            <a:pPr marL="457200" indent="-457200">
              <a:buFont typeface="Arial"/>
              <a:buChar char="•"/>
            </a:pPr>
            <a:r>
              <a:rPr lang="en-US" sz="2800"/>
              <a:t>incited others to rob an activator's home </a:t>
            </a:r>
          </a:p>
          <a:p>
            <a:pPr marL="457200" indent="-457200">
              <a:buFont typeface="Arial"/>
              <a:buChar char="•"/>
            </a:pPr>
            <a:r>
              <a:rPr lang="en-US" sz="2800"/>
              <a:t>destroy walking tracks by taking them over and building infrastructure on them</a:t>
            </a:r>
          </a:p>
          <a:p>
            <a:pPr marL="457200" indent="-457200">
              <a:buFont typeface="Arial"/>
              <a:buChar char="•"/>
            </a:pPr>
            <a:r>
              <a:rPr lang="en-US" sz="2800"/>
              <a:t>threatened to burn a house down </a:t>
            </a:r>
          </a:p>
          <a:p>
            <a:pPr marL="457200" indent="-457200">
              <a:buFont typeface="Arial"/>
              <a:buChar char="•"/>
            </a:pPr>
            <a:r>
              <a:rPr lang="en-US" sz="2800"/>
              <a:t>sneer and laugh at our concerns</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r>
              <a:rPr lang="en-US" sz="4400" b="1"/>
              <a:t>Not all mountain bikers - but enough</a:t>
            </a:r>
            <a:endParaRPr sz="4400"/>
          </a:p>
        </p:txBody>
      </p:sp>
      <p:sp>
        <p:nvSpPr>
          <p:cNvPr id="3" name="Subtitle 2"/>
          <p:cNvSpPr>
            <a:spLocks noGrp="1" noEditPoints="1"/>
          </p:cNvSpPr>
          <p:nvPr>
            <p:ph type="subTitle"/>
          </p:nvPr>
        </p:nvSpPr>
        <p:spPr>
          <a:xfrm>
            <a:off x="838080" y="2766420"/>
            <a:ext cx="10515240" cy="1325160"/>
          </a:xfrm>
          <a:prstGeom prst="rect">
            <a:avLst/>
          </a:prstGeom>
        </p:spPr>
        <p:txBody>
          <a:bodyPr/>
          <a:lstStyle/>
          <a:p>
            <a:r>
              <a:rPr lang="en-US" sz="2800" b="0" dirty="0"/>
              <a:t>Derby residents also complain of illegal activity and abuse, as do other mountain bike areas we are in contact with. </a:t>
            </a:r>
          </a:p>
          <a:p>
            <a:r>
              <a:rPr lang="en-US" sz="2800" b="0" dirty="0"/>
              <a:t>Even mountain bikers complain on their forums about the "cowboy" and "d*head" element that breaks rules. Some of the worst are middle aged men that are treated like upstanding citizens with businesses or good jobs, married and with children.</a:t>
            </a:r>
          </a:p>
          <a:p>
            <a:endParaRPr lang="en-US" sz="2800" b="0" dirty="0"/>
          </a:p>
          <a:p>
            <a:r>
              <a:rPr lang="en-US" sz="2800" b="0" dirty="0"/>
              <a:t>(I have a lot of this documented: newspaper clippings, council minutes (derby), screen captures of conversations, photos, letters, personal communications.)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5811236" y="365040"/>
            <a:ext cx="5542084" cy="1325160"/>
          </a:xfrm>
          <a:prstGeom prst="rect">
            <a:avLst/>
          </a:prstGeom>
        </p:spPr>
        <p:txBody>
          <a:bodyPr/>
          <a:lstStyle/>
          <a:p>
            <a:endParaRPr/>
          </a:p>
        </p:txBody>
      </p:sp>
      <p:pic>
        <p:nvPicPr>
          <p:cNvPr id="4" name="Picture 3"/>
          <p:cNvPicPr>
            <a:picLocks noChangeAspect="1"/>
          </p:cNvPicPr>
          <p:nvPr/>
        </p:nvPicPr>
        <p:blipFill>
          <a:blip r:embed="rId3"/>
          <a:srcRect/>
          <a:stretch>
            <a:fillRect/>
          </a:stretch>
        </p:blipFill>
        <p:spPr>
          <a:xfrm>
            <a:off x="0" y="0"/>
            <a:ext cx="5143500" cy="6858000"/>
          </a:xfrm>
          <a:prstGeom prst="rect">
            <a:avLst/>
          </a:prstGeom>
        </p:spPr>
      </p:pic>
      <p:pic>
        <p:nvPicPr>
          <p:cNvPr id="8" name="Picture 7"/>
          <p:cNvPicPr>
            <a:picLocks noChangeAspect="1"/>
          </p:cNvPicPr>
          <p:nvPr/>
        </p:nvPicPr>
        <p:blipFill>
          <a:blip r:embed="rId4"/>
          <a:srcRect/>
          <a:stretch>
            <a:fillRect/>
          </a:stretch>
        </p:blipFill>
        <p:spPr>
          <a:xfrm>
            <a:off x="5143500" y="0"/>
            <a:ext cx="4848820" cy="6858000"/>
          </a:xfrm>
          <a:prstGeom prst="rect">
            <a:avLst/>
          </a:prstGeom>
        </p:spPr>
      </p:pic>
      <p:sp>
        <p:nvSpPr>
          <p:cNvPr id="3" name="Subtitle 2"/>
          <p:cNvSpPr>
            <a:spLocks noGrp="1" noEditPoints="1"/>
          </p:cNvSpPr>
          <p:nvPr>
            <p:ph type="subTitle"/>
          </p:nvPr>
        </p:nvSpPr>
        <p:spPr>
          <a:xfrm>
            <a:off x="8704868" y="613242"/>
            <a:ext cx="3108602" cy="5846447"/>
          </a:xfrm>
          <a:prstGeom prst="rect">
            <a:avLst/>
          </a:prstGeom>
        </p:spPr>
        <p:txBody>
          <a:bodyPr/>
          <a:lstStyle/>
          <a:p>
            <a:pPr marL="0" indent="0">
              <a:buFont typeface="Arial"/>
              <a:buNone/>
            </a:pPr>
            <a:r>
              <a:rPr lang="en-US" sz="1800"/>
              <a:t>This bruising was caused by a mountain biker deliberately running over a walker when out walking. He called her a b**ch beforehand.</a:t>
            </a:r>
          </a:p>
          <a:p>
            <a:r>
              <a:rPr lang="en-US" sz="1800"/>
              <a:t>She did not know who he was.</a:t>
            </a:r>
          </a:p>
          <a:p>
            <a:r>
              <a:rPr lang="en-US" sz="1800"/>
              <a:t>Quoting a letter she wrote to authorities:</a:t>
            </a:r>
          </a:p>
          <a:p>
            <a:r>
              <a:rPr lang="en-US" sz="1800"/>
              <a:t>". . . I was physically assaulted by a Mt Bike rider approximately 150 metres from home.</a:t>
            </a:r>
          </a:p>
          <a:p>
            <a:pPr marL="285750" indent="-285750">
              <a:buFont typeface="Arial"/>
              <a:buChar char="•"/>
            </a:pPr>
            <a:r>
              <a:rPr lang="en-US" sz="1800"/>
              <a:t>[the]rider clearly knew who I was</a:t>
            </a:r>
          </a:p>
          <a:p>
            <a:pPr marL="285750" indent="-285750">
              <a:buFont typeface="Arial"/>
              <a:buChar char="•"/>
            </a:pPr>
            <a:r>
              <a:rPr lang="en-US" sz="1800"/>
              <a:t>the assault physically left me with extensive bruising on my RH buttock , right arm (he rode his bike into me) and the LHS of my face (where I hit the ground). Emotionally ???</a:t>
            </a:r>
          </a:p>
          <a:p>
            <a:pPr marL="0" indent="0">
              <a:buFont typeface="Arial"/>
              <a:buNone/>
            </a:pPr>
            <a:r>
              <a:rPr lang="en-US" sz="1800"/>
              <a:t> The assault has been reported and documented . . ." </a:t>
            </a:r>
          </a:p>
          <a:p>
            <a:endParaRPr lang="en-US"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645968" y="0"/>
            <a:ext cx="5143500" cy="6858000"/>
          </a:xfrm>
          <a:prstGeom prst="rect">
            <a:avLst/>
          </a:prstGeom>
        </p:spPr>
      </p:pic>
      <p:sp>
        <p:nvSpPr>
          <p:cNvPr id="5" name="TextBox 4">
            <a:extLst>
              <a:ext uri="{FF2B5EF4-FFF2-40B4-BE49-F238E27FC236}">
                <a16:creationId xmlns:a16="http://schemas.microsoft.com/office/drawing/2014/main" id="{389AAA47-8BD2-4B34-A5B0-4432519644D7}"/>
              </a:ext>
            </a:extLst>
          </p:cNvPr>
          <p:cNvSpPr txBox="1"/>
          <p:nvPr/>
        </p:nvSpPr>
        <p:spPr>
          <a:xfrm>
            <a:off x="6317673" y="612844"/>
            <a:ext cx="5361709" cy="5632311"/>
          </a:xfrm>
          <a:prstGeom prst="rect">
            <a:avLst/>
          </a:prstGeom>
          <a:noFill/>
        </p:spPr>
        <p:txBody>
          <a:bodyPr wrap="square" rtlCol="0">
            <a:spAutoFit/>
          </a:bodyPr>
          <a:lstStyle/>
          <a:p>
            <a:r>
              <a:rPr lang="en-US" dirty="0"/>
              <a:t>The trail where the attack happened. It used to be a walking trail but not only do mountain bikers use it but they also use it for the Gravel Giro </a:t>
            </a:r>
            <a:r>
              <a:rPr lang="en-US" dirty="0" err="1"/>
              <a:t>della</a:t>
            </a:r>
            <a:r>
              <a:rPr lang="en-US" dirty="0"/>
              <a:t> Donna.</a:t>
            </a:r>
          </a:p>
          <a:p>
            <a:endParaRPr lang="en-US" dirty="0"/>
          </a:p>
          <a:p>
            <a:r>
              <a:rPr lang="en-US" dirty="0"/>
              <a:t>Although all proposed mountain bike trails will be mountain bike only – most walking trails will now be shared trails with mountain bikers. </a:t>
            </a:r>
          </a:p>
          <a:p>
            <a:endParaRPr lang="en-US" dirty="0"/>
          </a:p>
          <a:p>
            <a:r>
              <a:rPr lang="en-US" dirty="0"/>
              <a:t>The only exception are two very steep tracks that are too dangerous for walkers to use because mountain bikers are using it and are uninterested in rules. DELWP has been unsuccessful at keeping mountain bikers off these tracks and they will continue to be unsuccessful now that they have brought the mountain bikers here with a promise of the mountain bike capital of Australia. Making new trails has not proved to stop mountain bikers from using alternative trails as experienced at Blue Derby Tasmania.</a:t>
            </a:r>
            <a:endParaRPr lang="en-A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8080" y="214606"/>
            <a:ext cx="10515240" cy="564144"/>
          </a:xfrm>
          <a:prstGeom prst="rect">
            <a:avLst/>
          </a:prstGeom>
        </p:spPr>
        <p:txBody>
          <a:bodyPr/>
          <a:lstStyle/>
          <a:p>
            <a:r>
              <a:rPr lang="en-US" sz="4400"/>
              <a:t>A report from California State Parks</a:t>
            </a:r>
            <a:endParaRPr sz="4400"/>
          </a:p>
        </p:txBody>
      </p:sp>
      <p:sp>
        <p:nvSpPr>
          <p:cNvPr id="3" name="Subtitle 2"/>
          <p:cNvSpPr>
            <a:spLocks noGrp="1" noEditPoints="1"/>
          </p:cNvSpPr>
          <p:nvPr>
            <p:ph type="subTitle"/>
          </p:nvPr>
        </p:nvSpPr>
        <p:spPr>
          <a:xfrm>
            <a:off x="838080" y="976053"/>
            <a:ext cx="10515240" cy="5536730"/>
          </a:xfrm>
          <a:prstGeom prst="rect">
            <a:avLst/>
          </a:prstGeom>
        </p:spPr>
        <p:txBody>
          <a:bodyPr/>
          <a:lstStyle/>
          <a:p>
            <a:r>
              <a:rPr sz="1800" dirty="0"/>
              <a:t>"The mischaracterization that there is no evidence of negative contacts between equestrians and bikers is entirely consistent with a pattern of lobbying by biker groups whereby bikers claim there are few or no negative contacts between user groups."</a:t>
            </a:r>
          </a:p>
          <a:p>
            <a:endParaRPr sz="1800" dirty="0"/>
          </a:p>
          <a:p>
            <a:r>
              <a:rPr sz="1800" dirty="0"/>
              <a:t> “We discovered that the picture of successful trail sharing that had been presented to the Department by mountain biking advocates during the six-year advocacy process that preceded open discussion was not supported by the record. On the contrary, throughout the United States, a pattern of conflict and abuses on shared-use trails has emerged wherever there is population density. </a:t>
            </a:r>
            <a:r>
              <a:rPr sz="1800" b="1" dirty="0"/>
              <a:t>These include displacement, conflict, injuries, deaths, liability, and environmental degradation.</a:t>
            </a:r>
            <a:r>
              <a:rPr sz="1800" dirty="0"/>
              <a:t>"</a:t>
            </a:r>
          </a:p>
          <a:p>
            <a:endParaRPr sz="1800" dirty="0"/>
          </a:p>
          <a:p>
            <a:r>
              <a:rPr sz="1800" dirty="0"/>
              <a:t>“In the U.S. and Canada, recreation districts formerly supportive of mountain biking have closed trails and are in the process of closing trails previously opened to mechanized use. After years of investing recreational dollars, staff time and law enforcement resources into the shared-use effort, they have found that shared use involving mountain biking is unsustainable. This trend is accelerating." </a:t>
            </a:r>
            <a:endParaRPr lang="en-US" dirty="0"/>
          </a:p>
          <a:p>
            <a:pPr algn="r"/>
            <a:r>
              <a:rPr lang="en-US" dirty="0"/>
              <a:t> </a:t>
            </a:r>
            <a:r>
              <a:rPr lang="en-US" sz="1600" b="1" i="1" dirty="0"/>
              <a:t>Final Program Environmental Impact Report for the Road and Trail Change-in-Use Eval SCH No. 2010092023, California State Parks, 2012</a:t>
            </a:r>
          </a:p>
          <a:p>
            <a:pPr algn="l"/>
            <a:r>
              <a:rPr lang="en-US" sz="1600" b="1" i="1" dirty="0"/>
              <a:t> [</a:t>
            </a:r>
            <a:r>
              <a:rPr lang="en-US" sz="1800" b="1" i="0" dirty="0"/>
              <a:t>This document provides a wealth of other information about trail degradation problems and the dangerous conditions created by combining fast-moving, speeding mountain bikes (and E-bikes) with other slow-moving trail users (hikers, seniors, families with children, equestrians, nature lovers, runners, dog walkers, etc.)]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AAEBC9-6EA9-453B-B331-9D0E26E264A4}"/>
              </a:ext>
            </a:extLst>
          </p:cNvPr>
          <p:cNvSpPr txBox="1"/>
          <p:nvPr/>
        </p:nvSpPr>
        <p:spPr>
          <a:xfrm>
            <a:off x="789710" y="1762267"/>
            <a:ext cx="10338954" cy="2308324"/>
          </a:xfrm>
          <a:prstGeom prst="rect">
            <a:avLst/>
          </a:prstGeom>
          <a:noFill/>
        </p:spPr>
        <p:txBody>
          <a:bodyPr wrap="square">
            <a:spAutoFit/>
          </a:bodyPr>
          <a:lstStyle/>
          <a:p>
            <a:r>
              <a:rPr lang="en-US" sz="1800" b="1" dirty="0"/>
              <a:t>Just in case you missed that: </a:t>
            </a:r>
          </a:p>
          <a:p>
            <a:endParaRPr lang="en-US" sz="1800" dirty="0"/>
          </a:p>
          <a:p>
            <a:r>
              <a:rPr lang="en-US" sz="1800" dirty="0"/>
              <a:t>“We discovered that the picture of successful trail sharing that had been presented to the Department by mountain biking advocates during the six-year advocacy process that preceded open discussion was not supported by the record. On the contrary, throughout the United States, a pattern of conflict and abuses on shared-use trails has emerged wherever there is population density. </a:t>
            </a:r>
            <a:r>
              <a:rPr lang="en-US" sz="1800" b="1" dirty="0"/>
              <a:t>These include displacement, conflict, injuries, deaths, liability, and environmental degradation.</a:t>
            </a:r>
            <a:r>
              <a:rPr lang="en-US" sz="1800" dirty="0"/>
              <a:t>"</a:t>
            </a:r>
            <a:endParaRPr lang="en-AU" dirty="0"/>
          </a:p>
        </p:txBody>
      </p:sp>
    </p:spTree>
    <p:extLst>
      <p:ext uri="{BB962C8B-B14F-4D97-AF65-F5344CB8AC3E}">
        <p14:creationId xmlns:p14="http://schemas.microsoft.com/office/powerpoint/2010/main" val="1132136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r>
              <a:rPr lang="en-US" sz="4400"/>
              <a:t>Mountain biking is an extreme sport</a:t>
            </a:r>
            <a:endParaRPr sz="4400"/>
          </a:p>
        </p:txBody>
      </p:sp>
      <p:sp>
        <p:nvSpPr>
          <p:cNvPr id="3" name="Subtitle 2"/>
          <p:cNvSpPr>
            <a:spLocks noGrp="1" noEditPoints="1"/>
          </p:cNvSpPr>
          <p:nvPr>
            <p:ph type="subTitle"/>
          </p:nvPr>
        </p:nvSpPr>
        <p:spPr>
          <a:xfrm>
            <a:off x="838080" y="2848467"/>
            <a:ext cx="10515240" cy="1325160"/>
          </a:xfrm>
          <a:prstGeom prst="rect">
            <a:avLst/>
          </a:prstGeom>
        </p:spPr>
        <p:txBody>
          <a:bodyPr/>
          <a:lstStyle/>
          <a:p>
            <a:pPr>
              <a:spcAft>
                <a:spcPts val="300"/>
              </a:spcAft>
            </a:pPr>
            <a:r>
              <a:rPr lang="en-US" sz="2400" dirty="0"/>
              <a:t>The definition of extreme sport is a sport that risks serious injury.  </a:t>
            </a:r>
          </a:p>
          <a:p>
            <a:pPr>
              <a:spcAft>
                <a:spcPts val="300"/>
              </a:spcAft>
            </a:pPr>
            <a:r>
              <a:rPr lang="en-US" sz="2400" dirty="0"/>
              <a:t>Within mountain bike circles is a subculture of macho toughness. Avid mountain bikers boast about their injuries. </a:t>
            </a:r>
          </a:p>
          <a:p>
            <a:pPr>
              <a:spcAft>
                <a:spcPts val="300"/>
              </a:spcAft>
            </a:pPr>
            <a:r>
              <a:rPr lang="en-US" sz="2400" dirty="0"/>
              <a:t>The Shire of </a:t>
            </a:r>
            <a:r>
              <a:rPr lang="en-US" sz="2400" dirty="0" err="1"/>
              <a:t>Yarra</a:t>
            </a:r>
            <a:r>
              <a:rPr lang="en-US" sz="2400" dirty="0"/>
              <a:t> Ranges held a course called "Modelling Respect and Equity in the Shire of </a:t>
            </a:r>
            <a:r>
              <a:rPr lang="en-US" sz="2400" dirty="0" err="1"/>
              <a:t>Yarra</a:t>
            </a:r>
            <a:r>
              <a:rPr lang="en-US" sz="2400" dirty="0"/>
              <a:t> Ranges". In the course it was </a:t>
            </a:r>
            <a:r>
              <a:rPr lang="en-US" sz="2400" dirty="0" err="1"/>
              <a:t>emphasised</a:t>
            </a:r>
            <a:r>
              <a:rPr lang="en-US" sz="2400" dirty="0"/>
              <a:t> through statistics that it is the macho, tough guy image that is most likely to commit violence against women. </a:t>
            </a:r>
          </a:p>
          <a:p>
            <a:pPr>
              <a:spcAft>
                <a:spcPts val="300"/>
              </a:spcAft>
            </a:pPr>
            <a:r>
              <a:rPr lang="en-US" sz="2400" b="1" dirty="0"/>
              <a:t>Many studies have shown that macho sports are connected to increased violence against women. This is our experience also.</a:t>
            </a:r>
          </a:p>
          <a:p>
            <a:pPr>
              <a:spcAft>
                <a:spcPts val="300"/>
              </a:spcAft>
            </a:pP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r>
              <a:rPr lang="en-US" sz="4400"/>
              <a:t>Secondary Abuse</a:t>
            </a:r>
            <a:endParaRPr sz="4400"/>
          </a:p>
        </p:txBody>
      </p:sp>
      <p:sp>
        <p:nvSpPr>
          <p:cNvPr id="3" name="Subtitle 2"/>
          <p:cNvSpPr>
            <a:spLocks noGrp="1" noEditPoints="1"/>
          </p:cNvSpPr>
          <p:nvPr>
            <p:ph type="subTitle"/>
          </p:nvPr>
        </p:nvSpPr>
        <p:spPr>
          <a:xfrm>
            <a:off x="838080" y="2103840"/>
            <a:ext cx="10515240" cy="3590378"/>
          </a:xfrm>
          <a:prstGeom prst="rect">
            <a:avLst/>
          </a:prstGeom>
        </p:spPr>
        <p:txBody>
          <a:bodyPr/>
          <a:lstStyle/>
          <a:p>
            <a:pPr>
              <a:spcAft>
                <a:spcPts val="600"/>
              </a:spcAft>
            </a:pPr>
            <a:r>
              <a:rPr lang="en-US" sz="2400" dirty="0"/>
              <a:t>Secondary abuse happens when victims speak about their experience. </a:t>
            </a:r>
          </a:p>
          <a:p>
            <a:pPr>
              <a:spcAft>
                <a:spcPts val="600"/>
              </a:spcAft>
            </a:pPr>
            <a:r>
              <a:rPr lang="en-US" sz="2400" dirty="0"/>
              <a:t>They are often treated as though they are lying or exaggerating. They are accused of being hysterical.</a:t>
            </a:r>
          </a:p>
          <a:p>
            <a:pPr>
              <a:spcAft>
                <a:spcPts val="600"/>
              </a:spcAft>
            </a:pPr>
            <a:r>
              <a:rPr lang="en-US" sz="2400" dirty="0"/>
              <a:t>It often results in a strong defense of the accused or the accused demographic. </a:t>
            </a:r>
          </a:p>
          <a:p>
            <a:pPr>
              <a:spcAft>
                <a:spcPts val="600"/>
              </a:spcAft>
            </a:pPr>
            <a:r>
              <a:rPr lang="en-US" sz="2400" dirty="0"/>
              <a:t>Many victims of abuse count the secondary abuse as worse than the primary abuse. It silences them and prevents them from getting support.</a:t>
            </a:r>
          </a:p>
          <a:p>
            <a:pPr>
              <a:spcAft>
                <a:spcPts val="600"/>
              </a:spcAft>
            </a:pPr>
            <a:r>
              <a:rPr lang="en-US" sz="2400" dirty="0"/>
              <a:t>The #metoo and #LetHerSpeak movements have brought attention to this silencing.</a:t>
            </a:r>
          </a:p>
          <a:p>
            <a:pPr>
              <a:spcAft>
                <a:spcPts val="600"/>
              </a:spcAft>
            </a:pPr>
            <a:r>
              <a:rPr lang="en-US" sz="2400" dirty="0"/>
              <a:t>(Note: and after this presentation was delivered to the IAC Panel there was an avalanche of it behaving just as predicted!).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noEditPoints="1"/>
          </p:cNvSpPr>
          <p:nvPr>
            <p:ph type="subTitle"/>
          </p:nvPr>
        </p:nvSpPr>
        <p:spPr>
          <a:xfrm>
            <a:off x="193977" y="382731"/>
            <a:ext cx="6931382" cy="6092537"/>
          </a:xfrm>
          <a:prstGeom prst="rect">
            <a:avLst/>
          </a:prstGeom>
        </p:spPr>
        <p:txBody>
          <a:bodyPr/>
          <a:lstStyle/>
          <a:p>
            <a:pPr>
              <a:spcAft>
                <a:spcPts val="100"/>
              </a:spcAft>
            </a:pPr>
            <a:r>
              <a:rPr lang="en-US" sz="2400" b="1" dirty="0"/>
              <a:t>Shared Paths</a:t>
            </a:r>
          </a:p>
          <a:p>
            <a:pPr>
              <a:spcAft>
                <a:spcPts val="600"/>
              </a:spcAft>
            </a:pPr>
            <a:r>
              <a:rPr lang="en-US" sz="2000" dirty="0"/>
              <a:t>The 177kms of trails in the Project are for mountain bikers only. </a:t>
            </a:r>
          </a:p>
          <a:p>
            <a:pPr>
              <a:spcAft>
                <a:spcPts val="600"/>
              </a:spcAft>
            </a:pPr>
            <a:r>
              <a:rPr lang="en-US" sz="2000" dirty="0"/>
              <a:t>Most other trails are shared paths. </a:t>
            </a:r>
          </a:p>
          <a:p>
            <a:pPr>
              <a:spcAft>
                <a:spcPts val="600"/>
              </a:spcAft>
            </a:pPr>
            <a:r>
              <a:rPr lang="en-US" sz="2000" dirty="0"/>
              <a:t>The </a:t>
            </a:r>
            <a:r>
              <a:rPr lang="en-US" sz="2000" dirty="0" err="1"/>
              <a:t>RailTrail</a:t>
            </a:r>
            <a:r>
              <a:rPr lang="en-US" sz="2000" dirty="0"/>
              <a:t>, our most popular trail, will have an ascending mountain bike trail coming directly from it with a descending trail connecting to it also. The proposed bridge for mountain bikers over the Warburton Highway also connects to it.</a:t>
            </a:r>
          </a:p>
          <a:p>
            <a:pPr>
              <a:spcAft>
                <a:spcPts val="600"/>
              </a:spcAft>
            </a:pPr>
            <a:r>
              <a:rPr lang="en-US" sz="2000" dirty="0"/>
              <a:t>Cycling tourists who are a good mix of males, females and families love this trail. Unlike </a:t>
            </a:r>
            <a:r>
              <a:rPr lang="en-US" sz="2000" dirty="0" err="1"/>
              <a:t>mtbers</a:t>
            </a:r>
            <a:r>
              <a:rPr lang="en-US" sz="2000" dirty="0"/>
              <a:t> who are 90% male.</a:t>
            </a:r>
          </a:p>
          <a:p>
            <a:pPr>
              <a:spcAft>
                <a:spcPts val="600"/>
              </a:spcAft>
            </a:pPr>
            <a:r>
              <a:rPr lang="en-US" sz="2000" dirty="0"/>
              <a:t>Even so it is decreasingly </a:t>
            </a:r>
            <a:r>
              <a:rPr lang="en-US" sz="2000" dirty="0" err="1"/>
              <a:t>patronised</a:t>
            </a:r>
            <a:r>
              <a:rPr lang="en-US" sz="2000" dirty="0"/>
              <a:t> by walkers because of the bike traffic on tourist days. Horse riders have </a:t>
            </a:r>
            <a:r>
              <a:rPr lang="en-US" sz="2000" dirty="0" err="1"/>
              <a:t>alsolargely</a:t>
            </a:r>
            <a:r>
              <a:rPr lang="en-US" sz="2000" dirty="0"/>
              <a:t> abandoned it because bikes spook horses. </a:t>
            </a:r>
          </a:p>
          <a:p>
            <a:pPr>
              <a:spcAft>
                <a:spcPts val="600"/>
              </a:spcAft>
            </a:pPr>
            <a:r>
              <a:rPr lang="en-US" sz="2000" dirty="0"/>
              <a:t>During the pandemic 5km restrictions, traffic on the </a:t>
            </a:r>
            <a:r>
              <a:rPr lang="en-US" sz="2000" dirty="0" err="1"/>
              <a:t>RailTrail</a:t>
            </a:r>
            <a:r>
              <a:rPr lang="en-US" sz="2000" dirty="0"/>
              <a:t> soared by 49% while bike traffic dived by 52% - because locals prefer to walk.</a:t>
            </a:r>
          </a:p>
          <a:p>
            <a:pPr>
              <a:spcAft>
                <a:spcPts val="600"/>
              </a:spcAft>
            </a:pPr>
            <a:r>
              <a:rPr lang="en-US" sz="2000" dirty="0"/>
              <a:t>The busy bike traffic is particularly difficult  for mums walking with young children, the elderly and dog walkers. </a:t>
            </a:r>
            <a:endParaRPr lang="en-US" dirty="0"/>
          </a:p>
        </p:txBody>
      </p:sp>
      <p:pic>
        <p:nvPicPr>
          <p:cNvPr id="4" name="Picture 3"/>
          <p:cNvPicPr>
            <a:picLocks noChangeAspect="1"/>
          </p:cNvPicPr>
          <p:nvPr/>
        </p:nvPicPr>
        <p:blipFill>
          <a:blip r:embed="rId3"/>
          <a:srcRect/>
          <a:stretch>
            <a:fillRect/>
          </a:stretch>
        </p:blipFill>
        <p:spPr>
          <a:xfrm>
            <a:off x="7551174" y="0"/>
            <a:ext cx="4640826" cy="691773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8080" y="365040"/>
            <a:ext cx="10515240" cy="2611080"/>
          </a:xfrm>
          <a:prstGeom prst="rect">
            <a:avLst/>
          </a:prstGeom>
        </p:spPr>
        <p:txBody>
          <a:bodyPr/>
          <a:lstStyle/>
          <a:p>
            <a:r>
              <a:rPr lang="en-US" sz="2400" dirty="0"/>
              <a:t>The Project is predicting in their Traffic Report that cyclist traffic on the </a:t>
            </a:r>
            <a:r>
              <a:rPr lang="en-US" sz="2400" dirty="0" err="1"/>
              <a:t>RailTrail</a:t>
            </a:r>
            <a:r>
              <a:rPr lang="en-US" sz="2400" dirty="0"/>
              <a:t> will increase more than three-fold. This will reduce walking even more and may also deter the usual tourist cyclists who will be heavily outnumbered by mountain bikers and may find that uncomfortable.</a:t>
            </a:r>
            <a:endParaRPr sz="2400" dirty="0"/>
          </a:p>
        </p:txBody>
      </p:sp>
      <p:pic>
        <p:nvPicPr>
          <p:cNvPr id="4" name="Picture 3"/>
          <p:cNvPicPr>
            <a:picLocks noChangeAspect="1"/>
          </p:cNvPicPr>
          <p:nvPr/>
        </p:nvPicPr>
        <p:blipFill>
          <a:blip r:embed="rId3"/>
          <a:srcRect/>
          <a:stretch>
            <a:fillRect/>
          </a:stretch>
        </p:blipFill>
        <p:spPr>
          <a:xfrm>
            <a:off x="665692" y="2976120"/>
            <a:ext cx="10147300" cy="32004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PlaceHolder 1"/>
          <p:cNvSpPr>
            <a:spLocks noGrp="1" noEditPoints="1"/>
          </p:cNvSpPr>
          <p:nvPr>
            <p:ph idx="4294967295"/>
          </p:nvPr>
        </p:nvSpPr>
        <p:spPr>
          <a:xfrm>
            <a:off x="838380" y="356159"/>
            <a:ext cx="10515240" cy="5384810"/>
          </a:xfrm>
          <a:prstGeom prst="rect">
            <a:avLst/>
          </a:prstGeom>
          <a:noFill/>
          <a:ln w="0">
            <a:noFill/>
          </a:ln>
        </p:spPr>
        <p:txBody>
          <a:bodyPr anchor="t">
            <a:noAutofit/>
          </a:bodyPr>
          <a:lstStyle/>
          <a:p>
            <a:pPr>
              <a:lnSpc>
                <a:spcPct val="115000"/>
              </a:lnSpc>
              <a:spcAft>
                <a:spcPts val="1000"/>
              </a:spcAft>
              <a:buNone/>
              <a:tabLst>
                <a:tab pos="0" algn="l"/>
              </a:tabLst>
            </a:pPr>
            <a:r>
              <a:rPr lang="en-GB" sz="2800" b="0" strike="noStrike" dirty="0">
                <a:solidFill>
                  <a:srgbClr val="000000"/>
                </a:solidFill>
                <a:latin typeface="Verdana"/>
              </a:rPr>
              <a:t>The Warburton Mountain Bike Destination Project is supported by Parks Victoria under their Program</a:t>
            </a:r>
            <a:r>
              <a:rPr lang="en-US" sz="2800" b="0" strike="noStrike" dirty="0">
                <a:solidFill>
                  <a:srgbClr val="000000"/>
                </a:solidFill>
                <a:latin typeface="Verdana"/>
              </a:rPr>
              <a:t>:</a:t>
            </a:r>
            <a:endParaRPr lang="en-US" sz="2800" b="0" strike="noStrike" dirty="0">
              <a:solidFill>
                <a:srgbClr val="000000"/>
              </a:solidFill>
              <a:latin typeface="Calibri"/>
            </a:endParaRPr>
          </a:p>
          <a:p>
            <a:pPr algn="ctr">
              <a:lnSpc>
                <a:spcPct val="115000"/>
              </a:lnSpc>
              <a:spcAft>
                <a:spcPts val="1000"/>
              </a:spcAft>
              <a:buNone/>
              <a:tabLst>
                <a:tab pos="0" algn="l"/>
              </a:tabLst>
            </a:pPr>
            <a:r>
              <a:rPr lang="en-US" sz="2800" b="1" i="1" strike="noStrike" dirty="0">
                <a:solidFill>
                  <a:srgbClr val="000000"/>
                </a:solidFill>
                <a:latin typeface="Verdana"/>
              </a:rPr>
              <a:t>Healthy Parks, Healthy People</a:t>
            </a:r>
            <a:endParaRPr lang="en-US" sz="2800" b="0" i="1" strike="noStrike" dirty="0">
              <a:solidFill>
                <a:srgbClr val="000000"/>
              </a:solidFill>
              <a:latin typeface="Verdana"/>
            </a:endParaRPr>
          </a:p>
          <a:p>
            <a:pPr>
              <a:lnSpc>
                <a:spcPct val="115000"/>
              </a:lnSpc>
              <a:spcAft>
                <a:spcPts val="1000"/>
              </a:spcAft>
              <a:buNone/>
              <a:tabLst>
                <a:tab pos="0" algn="l"/>
              </a:tabLst>
            </a:pPr>
            <a:r>
              <a:rPr lang="en-GB" sz="2800" b="0" strike="noStrike" dirty="0">
                <a:solidFill>
                  <a:srgbClr val="000000"/>
                </a:solidFill>
                <a:latin typeface="Verdana"/>
              </a:rPr>
              <a:t>One of the </a:t>
            </a:r>
            <a:r>
              <a:rPr lang="en-GB" sz="2800" b="1" strike="noStrike" dirty="0">
                <a:solidFill>
                  <a:srgbClr val="000000"/>
                </a:solidFill>
                <a:latin typeface="Verdana"/>
              </a:rPr>
              <a:t>five objectives</a:t>
            </a:r>
            <a:r>
              <a:rPr lang="en-GB" sz="2800" b="0" strike="noStrike" dirty="0">
                <a:solidFill>
                  <a:srgbClr val="000000"/>
                </a:solidFill>
                <a:latin typeface="Verdana"/>
              </a:rPr>
              <a:t> of the project is to:</a:t>
            </a:r>
            <a:endParaRPr lang="en-US" sz="2800" b="0" strike="noStrike" dirty="0">
              <a:solidFill>
                <a:srgbClr val="000000"/>
              </a:solidFill>
              <a:latin typeface="Calibri"/>
            </a:endParaRPr>
          </a:p>
          <a:p>
            <a:pPr marL="360000" algn="ctr">
              <a:lnSpc>
                <a:spcPct val="115000"/>
              </a:lnSpc>
              <a:spcAft>
                <a:spcPts val="1000"/>
              </a:spcAft>
              <a:buNone/>
              <a:tabLst>
                <a:tab pos="0" algn="l"/>
              </a:tabLst>
            </a:pPr>
            <a:r>
              <a:rPr lang="en-GB" sz="2800" b="1" i="1" strike="noStrike" dirty="0">
                <a:solidFill>
                  <a:srgbClr val="000000"/>
                </a:solidFill>
                <a:latin typeface="Verdana"/>
              </a:rPr>
              <a:t>Enhance the health and wellbeing of the community</a:t>
            </a:r>
            <a:endParaRPr lang="en-US" sz="2800" b="0" i="1" strike="noStrike" dirty="0">
              <a:solidFill>
                <a:srgbClr val="000000"/>
              </a:solidFill>
              <a:latin typeface="Verdana"/>
            </a:endParaRPr>
          </a:p>
          <a:p>
            <a:pPr marL="14888" indent="26547" algn="ctr">
              <a:lnSpc>
                <a:spcPct val="115000"/>
              </a:lnSpc>
              <a:spcAft>
                <a:spcPts val="1000"/>
              </a:spcAft>
              <a:buNone/>
              <a:tabLst>
                <a:tab pos="0" algn="l"/>
              </a:tabLst>
            </a:pPr>
            <a:r>
              <a:rPr lang="en-US" sz="2800" b="1" i="0" strike="noStrike" dirty="0">
                <a:solidFill>
                  <a:srgbClr val="000000"/>
                </a:solidFill>
                <a:latin typeface="Verdana"/>
              </a:rPr>
              <a:t>My first reaction to this was that it was making walkers less healthy </a:t>
            </a:r>
          </a:p>
          <a:p>
            <a:pPr marL="14888" indent="26547" algn="ctr">
              <a:lnSpc>
                <a:spcPct val="115000"/>
              </a:lnSpc>
              <a:spcAft>
                <a:spcPts val="1000"/>
              </a:spcAft>
              <a:buNone/>
              <a:tabLst>
                <a:tab pos="0" algn="l"/>
              </a:tabLst>
            </a:pPr>
            <a:r>
              <a:rPr lang="en-US" sz="2400" dirty="0">
                <a:solidFill>
                  <a:srgbClr val="000000"/>
                </a:solidFill>
                <a:latin typeface="Verdana"/>
              </a:rPr>
              <a:t>. . .</a:t>
            </a:r>
            <a:r>
              <a:rPr lang="en-US" sz="2400" i="0" strike="noStrike" dirty="0">
                <a:solidFill>
                  <a:srgbClr val="000000"/>
                </a:solidFill>
                <a:latin typeface="Verdana"/>
              </a:rPr>
              <a:t>but there are more reasons that this objective will not be met.</a:t>
            </a:r>
            <a:r>
              <a:rPr lang="en-GB" sz="2400" i="1" strike="noStrike" dirty="0">
                <a:solidFill>
                  <a:srgbClr val="000000"/>
                </a:solidFill>
                <a:latin typeface="Verdana"/>
              </a:rPr>
              <a:t> </a:t>
            </a:r>
            <a:endParaRPr lang="en-US" sz="2400" strike="noStrike" dirty="0">
              <a:solidFill>
                <a:srgbClr val="000000"/>
              </a:solidFill>
              <a:latin typeface="Calibri"/>
            </a:endParaRPr>
          </a:p>
          <a:p>
            <a:pPr>
              <a:lnSpc>
                <a:spcPct val="115000"/>
              </a:lnSpc>
              <a:spcAft>
                <a:spcPts val="564"/>
              </a:spcAft>
              <a:buNone/>
              <a:tabLst>
                <a:tab pos="0" algn="l"/>
              </a:tabLst>
            </a:pPr>
            <a:r>
              <a:rPr lang="en-GB" sz="2800" b="0" i="1" strike="noStrike" dirty="0">
                <a:solidFill>
                  <a:srgbClr val="000000"/>
                </a:solidFill>
                <a:latin typeface="Verdana"/>
              </a:rPr>
              <a:t>  </a:t>
            </a:r>
            <a:endParaRPr lang="en-US" sz="2800" b="0" strike="noStrike" dirty="0">
              <a:solidFill>
                <a:srgbClr val="000000"/>
              </a:solidFill>
              <a:latin typeface="Calibri"/>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r>
              <a:rPr lang="en-US" sz="4400"/>
              <a:t>More Claims</a:t>
            </a:r>
            <a:endParaRPr sz="4400"/>
          </a:p>
        </p:txBody>
      </p:sp>
      <p:sp>
        <p:nvSpPr>
          <p:cNvPr id="3" name="Subtitle 2"/>
          <p:cNvSpPr>
            <a:spLocks noGrp="1" noEditPoints="1"/>
          </p:cNvSpPr>
          <p:nvPr>
            <p:ph type="subTitle"/>
          </p:nvPr>
        </p:nvSpPr>
        <p:spPr>
          <a:xfrm>
            <a:off x="744562" y="1690199"/>
            <a:ext cx="10515240" cy="4430045"/>
          </a:xfrm>
          <a:prstGeom prst="rect">
            <a:avLst/>
          </a:prstGeom>
        </p:spPr>
        <p:txBody>
          <a:bodyPr/>
          <a:lstStyle/>
          <a:p>
            <a:pPr>
              <a:lnSpc>
                <a:spcPct val="115000"/>
              </a:lnSpc>
              <a:spcAft>
                <a:spcPts val="564"/>
              </a:spcAft>
              <a:buNone/>
              <a:tabLst>
                <a:tab pos="0" algn="l"/>
              </a:tabLst>
            </a:pPr>
            <a:r>
              <a:rPr lang="en-US" sz="2400" b="0" strike="noStrike" dirty="0">
                <a:solidFill>
                  <a:srgbClr val="000000"/>
                </a:solidFill>
                <a:latin typeface="Verdana"/>
              </a:rPr>
              <a:t>It is also claimed t</a:t>
            </a:r>
            <a:r>
              <a:rPr lang="en-GB" sz="2400" b="0" strike="noStrike" dirty="0">
                <a:solidFill>
                  <a:srgbClr val="000000"/>
                </a:solidFill>
                <a:latin typeface="Verdana"/>
              </a:rPr>
              <a:t>he economic benefits of the project includes:</a:t>
            </a:r>
            <a:endParaRPr lang="en-US" sz="2400" b="0" strike="noStrike" dirty="0">
              <a:solidFill>
                <a:srgbClr val="000000"/>
              </a:solidFill>
              <a:latin typeface="Calibri"/>
            </a:endParaRPr>
          </a:p>
          <a:p>
            <a:pPr marL="360000">
              <a:lnSpc>
                <a:spcPct val="115000"/>
              </a:lnSpc>
              <a:spcAft>
                <a:spcPts val="564"/>
              </a:spcAft>
              <a:buNone/>
              <a:tabLst>
                <a:tab pos="0" algn="l"/>
              </a:tabLst>
            </a:pPr>
            <a:r>
              <a:rPr lang="en-GB" sz="2400" b="1" i="1" strike="noStrike" dirty="0">
                <a:solidFill>
                  <a:srgbClr val="000000"/>
                </a:solidFill>
                <a:latin typeface="Verdana"/>
              </a:rPr>
              <a:t>Indirect health benefits</a:t>
            </a:r>
            <a:r>
              <a:rPr lang="en-GB" sz="2400" b="0" i="1" strike="noStrike" dirty="0">
                <a:solidFill>
                  <a:srgbClr val="000000"/>
                </a:solidFill>
                <a:latin typeface="Verdana"/>
              </a:rPr>
              <a:t> for Victorian users estimated at </a:t>
            </a:r>
            <a:r>
              <a:rPr lang="en-GB" sz="2400" b="1" i="1" strike="noStrike" dirty="0">
                <a:solidFill>
                  <a:srgbClr val="000000"/>
                </a:solidFill>
                <a:latin typeface="Verdana"/>
              </a:rPr>
              <a:t>$47.1</a:t>
            </a:r>
            <a:r>
              <a:rPr lang="en-GB" sz="2400" b="0" i="1" strike="noStrike" dirty="0">
                <a:solidFill>
                  <a:srgbClr val="000000"/>
                </a:solidFill>
                <a:latin typeface="Verdana"/>
              </a:rPr>
              <a:t> </a:t>
            </a:r>
            <a:r>
              <a:rPr lang="en-GB" sz="2400" b="1" i="1" strike="noStrike" dirty="0">
                <a:solidFill>
                  <a:srgbClr val="000000"/>
                </a:solidFill>
                <a:latin typeface="Verdana"/>
              </a:rPr>
              <a:t>million over 10 years</a:t>
            </a:r>
            <a:endParaRPr lang="en-US" sz="2400" b="1" strike="noStrike" dirty="0">
              <a:solidFill>
                <a:srgbClr val="000000"/>
              </a:solidFill>
              <a:latin typeface="Calibri"/>
            </a:endParaRPr>
          </a:p>
          <a:p>
            <a:pPr>
              <a:lnSpc>
                <a:spcPct val="115000"/>
              </a:lnSpc>
              <a:spcAft>
                <a:spcPts val="850"/>
              </a:spcAft>
              <a:buNone/>
              <a:tabLst>
                <a:tab pos="0" algn="l"/>
              </a:tabLst>
            </a:pPr>
            <a:r>
              <a:rPr lang="en-GB" sz="2400" b="0" strike="noStrike" dirty="0">
                <a:solidFill>
                  <a:srgbClr val="000000"/>
                </a:solidFill>
                <a:latin typeface="Verdana"/>
              </a:rPr>
              <a:t>with social benefits including:</a:t>
            </a:r>
            <a:endParaRPr lang="en-US" sz="2400" b="0" strike="noStrike" dirty="0">
              <a:solidFill>
                <a:srgbClr val="000000"/>
              </a:solidFill>
              <a:latin typeface="Calibri"/>
            </a:endParaRPr>
          </a:p>
          <a:p>
            <a:pPr marL="360000">
              <a:lnSpc>
                <a:spcPct val="115000"/>
              </a:lnSpc>
              <a:spcAft>
                <a:spcPts val="564"/>
              </a:spcAft>
              <a:buNone/>
              <a:tabLst>
                <a:tab pos="0" algn="l"/>
              </a:tabLst>
            </a:pPr>
            <a:r>
              <a:rPr lang="en-GB" sz="2400" b="0" i="1" strike="noStrike" dirty="0">
                <a:solidFill>
                  <a:srgbClr val="000000"/>
                </a:solidFill>
                <a:latin typeface="Verdana"/>
              </a:rPr>
              <a:t>Enhanced community access to infrastructure that </a:t>
            </a:r>
            <a:r>
              <a:rPr lang="en-GB" sz="2400" b="1" i="1" strike="noStrike" dirty="0">
                <a:solidFill>
                  <a:srgbClr val="000000"/>
                </a:solidFill>
                <a:latin typeface="Verdana"/>
              </a:rPr>
              <a:t>encourages increased levels of physical activity</a:t>
            </a:r>
            <a:r>
              <a:rPr lang="en-GB" sz="2400" b="0" i="1" strike="noStrike" dirty="0">
                <a:solidFill>
                  <a:srgbClr val="000000"/>
                </a:solidFill>
                <a:latin typeface="Verdana"/>
              </a:rPr>
              <a:t> as well as health and wellbeing outcomes</a:t>
            </a:r>
            <a:endParaRPr lang="en-US" sz="2400" b="0" i="1" strike="noStrike" dirty="0">
              <a:solidFill>
                <a:srgbClr val="000000"/>
              </a:solidFill>
              <a:latin typeface="Verdana"/>
            </a:endParaRPr>
          </a:p>
          <a:p>
            <a:pPr marL="360000" algn="ctr">
              <a:lnSpc>
                <a:spcPct val="115000"/>
              </a:lnSpc>
              <a:spcAft>
                <a:spcPts val="564"/>
              </a:spcAft>
              <a:buNone/>
              <a:tabLst>
                <a:tab pos="0" algn="l"/>
              </a:tabLst>
            </a:pPr>
            <a:r>
              <a:rPr lang="en-US" b="1" i="1" strike="noStrike" dirty="0">
                <a:solidFill>
                  <a:srgbClr val="000000"/>
                </a:solidFill>
                <a:latin typeface="Verdana"/>
              </a:rPr>
              <a:t>Not for Walkers</a:t>
            </a:r>
          </a:p>
          <a:p>
            <a:endParaRPr lang="en-US" sz="2400" b="1" i="1" strike="noStrike" dirty="0">
              <a:solidFill>
                <a:srgbClr val="000000"/>
              </a:solidFill>
              <a:latin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noEditPoints="1"/>
          </p:cNvSpPr>
          <p:nvPr>
            <p:ph idx="4294967295"/>
          </p:nvPr>
        </p:nvSpPr>
        <p:spPr>
          <a:xfrm>
            <a:off x="838080" y="2221351"/>
            <a:ext cx="10515240" cy="3955169"/>
          </a:xfrm>
          <a:prstGeom prst="rect">
            <a:avLst/>
          </a:prstGeom>
          <a:noFill/>
          <a:ln w="0">
            <a:noFill/>
          </a:ln>
        </p:spPr>
        <p:txBody>
          <a:bodyPr anchor="t">
            <a:noAutofit/>
          </a:bodyPr>
          <a:lstStyle/>
          <a:p>
            <a:pPr>
              <a:lnSpc>
                <a:spcPct val="115000"/>
              </a:lnSpc>
              <a:spcAft>
                <a:spcPts val="850"/>
              </a:spcAft>
              <a:buNone/>
              <a:tabLst>
                <a:tab pos="0" algn="l"/>
              </a:tabLst>
            </a:pPr>
            <a:r>
              <a:rPr lang="en-US" sz="2400" b="0" strike="noStrike" dirty="0">
                <a:solidFill>
                  <a:srgbClr val="000000"/>
                </a:solidFill>
                <a:latin typeface="Verdana"/>
              </a:rPr>
              <a:t>The Project claims it will also:</a:t>
            </a:r>
            <a:endParaRPr lang="en-US" sz="2400" b="0" strike="noStrike" dirty="0">
              <a:solidFill>
                <a:srgbClr val="000000"/>
              </a:solidFill>
              <a:latin typeface="Calibri"/>
            </a:endParaRPr>
          </a:p>
          <a:p>
            <a:pPr>
              <a:lnSpc>
                <a:spcPct val="115000"/>
              </a:lnSpc>
              <a:spcAft>
                <a:spcPts val="850"/>
              </a:spcAft>
              <a:buNone/>
              <a:tabLst>
                <a:tab pos="0" algn="l"/>
              </a:tabLst>
            </a:pPr>
            <a:r>
              <a:rPr lang="en-GB" sz="2400" b="1" i="1" strike="noStrike" dirty="0">
                <a:solidFill>
                  <a:srgbClr val="000000"/>
                </a:solidFill>
                <a:latin typeface="Verdana"/>
              </a:rPr>
              <a:t>Assist in addressing high levels of obesity, dementia and poor mental health that are significant issues for the community</a:t>
            </a:r>
          </a:p>
          <a:p>
            <a:pPr algn="ctr">
              <a:lnSpc>
                <a:spcPct val="115000"/>
              </a:lnSpc>
              <a:spcAft>
                <a:spcPts val="850"/>
              </a:spcAft>
              <a:buNone/>
              <a:tabLst>
                <a:tab pos="0" algn="l"/>
              </a:tabLst>
            </a:pPr>
            <a:r>
              <a:rPr lang="en-US" sz="2400" b="1" i="1" dirty="0">
                <a:solidFill>
                  <a:srgbClr val="000000"/>
                </a:solidFill>
                <a:latin typeface="Verdana"/>
              </a:rPr>
              <a:t>It won’t</a:t>
            </a:r>
            <a:endParaRPr lang="en-US" sz="2400" b="1" strike="noStrike" dirty="0">
              <a:solidFill>
                <a:srgbClr val="000000"/>
              </a:solidFill>
              <a:latin typeface="Calibri"/>
            </a:endParaRPr>
          </a:p>
          <a:p>
            <a:pPr>
              <a:lnSpc>
                <a:spcPct val="115000"/>
              </a:lnSpc>
              <a:spcAft>
                <a:spcPts val="564"/>
              </a:spcAft>
              <a:buNone/>
              <a:tabLst>
                <a:tab pos="0" algn="l"/>
              </a:tabLst>
            </a:pPr>
            <a:endParaRPr lang="en-US" sz="2800" b="0" strike="noStrike" dirty="0">
              <a:solidFill>
                <a:srgbClr val="000000"/>
              </a:solidFill>
              <a:latin typeface="Calibri"/>
            </a:endParaRPr>
          </a:p>
          <a:p>
            <a:pPr marL="360000">
              <a:lnSpc>
                <a:spcPct val="115000"/>
              </a:lnSpc>
              <a:spcAft>
                <a:spcPts val="564"/>
              </a:spcAft>
              <a:buNone/>
              <a:tabLst>
                <a:tab pos="0" algn="l"/>
              </a:tabLst>
            </a:pPr>
            <a:endParaRPr lang="en-US" sz="2800" b="0" strike="noStrike" dirty="0">
              <a:solidFill>
                <a:srgbClr val="000000"/>
              </a:solidFill>
              <a:latin typeface="Calibri"/>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9E770A-503E-402A-9518-08BF5F75FE41}"/>
              </a:ext>
            </a:extLst>
          </p:cNvPr>
          <p:cNvSpPr txBox="1"/>
          <p:nvPr/>
        </p:nvSpPr>
        <p:spPr>
          <a:xfrm>
            <a:off x="166255" y="322118"/>
            <a:ext cx="11596254" cy="5878532"/>
          </a:xfrm>
          <a:prstGeom prst="rect">
            <a:avLst/>
          </a:prstGeom>
          <a:noFill/>
        </p:spPr>
        <p:txBody>
          <a:bodyPr wrap="square" rtlCol="0">
            <a:spAutoFit/>
          </a:bodyPr>
          <a:lstStyle/>
          <a:p>
            <a:r>
              <a:rPr lang="en-US" sz="2000" b="1" dirty="0"/>
              <a:t>To prove the health benefits of mountain biking they used the inappropriate studies</a:t>
            </a:r>
          </a:p>
          <a:p>
            <a:endParaRPr lang="en-US" dirty="0"/>
          </a:p>
          <a:p>
            <a:r>
              <a:rPr lang="en-US" sz="2000" dirty="0"/>
              <a:t>The two studies relied on by the Council to assess the health and economic benefits of the project</a:t>
            </a:r>
            <a:r>
              <a:rPr lang="en-US" sz="2000" b="1" dirty="0"/>
              <a:t> were not based on mountain biking</a:t>
            </a:r>
            <a:r>
              <a:rPr lang="en-US" sz="2000" dirty="0"/>
              <a:t>, they were based predominantly </a:t>
            </a:r>
            <a:r>
              <a:rPr lang="en-US" sz="2000" b="1" dirty="0"/>
              <a:t>on walking</a:t>
            </a:r>
            <a:r>
              <a:rPr lang="en-US" sz="2000" dirty="0"/>
              <a:t>:</a:t>
            </a:r>
          </a:p>
          <a:p>
            <a:endParaRPr lang="en-US" sz="2000" dirty="0"/>
          </a:p>
          <a:p>
            <a:pPr marL="342900" indent="-342900">
              <a:buAutoNum type="arabicPeriod"/>
            </a:pPr>
            <a:r>
              <a:rPr lang="en-US" sz="2000" b="1" dirty="0"/>
              <a:t>Active Impacts: the economic impacts of active recreation in Victoria by Marsden Jacobs </a:t>
            </a:r>
            <a:r>
              <a:rPr lang="en-US" sz="2000" dirty="0"/>
              <a:t>had:</a:t>
            </a:r>
          </a:p>
          <a:p>
            <a:r>
              <a:rPr lang="en-US" sz="2000" dirty="0"/>
              <a:t>	- </a:t>
            </a:r>
            <a:r>
              <a:rPr lang="en-US" sz="2000" b="1" dirty="0"/>
              <a:t>no mountain biking</a:t>
            </a:r>
            <a:r>
              <a:rPr lang="en-US" sz="2000" dirty="0"/>
              <a:t>. It was based on 37% walkers and if you add bushwalking, hiking and 	running that is 53% of the sample. The next biggest was swimming followed by gym.</a:t>
            </a:r>
          </a:p>
          <a:p>
            <a:endParaRPr lang="en-US" sz="2000" dirty="0"/>
          </a:p>
          <a:p>
            <a:pPr marL="342900" lvl="3" indent="-342900">
              <a:buAutoNum type="arabicPeriod" startAt="2"/>
            </a:pPr>
            <a:r>
              <a:rPr lang="en-US" sz="2000" b="1" dirty="0"/>
              <a:t>Evaluating the health benefits of Active Transport modes </a:t>
            </a:r>
            <a:r>
              <a:rPr lang="en-US" sz="2000" dirty="0"/>
              <a:t>by </a:t>
            </a:r>
            <a:r>
              <a:rPr lang="en-US" sz="2000" dirty="0" err="1"/>
              <a:t>Genter</a:t>
            </a:r>
            <a:r>
              <a:rPr lang="en-US" sz="2000" dirty="0"/>
              <a:t>, Donovan, </a:t>
            </a:r>
            <a:r>
              <a:rPr lang="en-US" sz="2000" dirty="0" err="1"/>
              <a:t>Petrenas</a:t>
            </a:r>
            <a:r>
              <a:rPr lang="en-US" sz="2000" dirty="0"/>
              <a:t> and 		Badland (2008) New Zealand Transport Agency research report 359, Wellington had:</a:t>
            </a:r>
          </a:p>
          <a:p>
            <a:r>
              <a:rPr lang="en-US" sz="2000" dirty="0"/>
              <a:t>	</a:t>
            </a:r>
            <a:br>
              <a:rPr lang="en-US" sz="2000" dirty="0"/>
            </a:br>
            <a:r>
              <a:rPr lang="en-US" sz="2000" dirty="0"/>
              <a:t>	- </a:t>
            </a:r>
            <a:r>
              <a:rPr lang="en-US" sz="2000" b="1" dirty="0"/>
              <a:t>No mountain biking</a:t>
            </a:r>
            <a:r>
              <a:rPr lang="en-US" sz="2000" dirty="0"/>
              <a:t>. 80% walkers and 20% cyclists</a:t>
            </a:r>
          </a:p>
          <a:p>
            <a:endParaRPr lang="en-US" sz="2000" dirty="0"/>
          </a:p>
          <a:p>
            <a:r>
              <a:rPr lang="en-US" sz="2000" dirty="0"/>
              <a:t>Neither of these studies are appropriate to assess the health and economic benefits of mountain biking because they are not about mountain biking at all. </a:t>
            </a:r>
          </a:p>
          <a:p>
            <a:endParaRPr lang="en-US" sz="2000" b="1" dirty="0"/>
          </a:p>
          <a:p>
            <a:endParaRPr lang="en-AU" dirty="0"/>
          </a:p>
        </p:txBody>
      </p:sp>
    </p:spTree>
    <p:extLst>
      <p:ext uri="{BB962C8B-B14F-4D97-AF65-F5344CB8AC3E}">
        <p14:creationId xmlns:p14="http://schemas.microsoft.com/office/powerpoint/2010/main" val="2782766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77679F-0218-4B05-BBB3-35E121598E65}"/>
              </a:ext>
            </a:extLst>
          </p:cNvPr>
          <p:cNvSpPr txBox="1"/>
          <p:nvPr/>
        </p:nvSpPr>
        <p:spPr>
          <a:xfrm>
            <a:off x="481445" y="2286000"/>
            <a:ext cx="11523519" cy="1754326"/>
          </a:xfrm>
          <a:prstGeom prst="rect">
            <a:avLst/>
          </a:prstGeom>
          <a:noFill/>
        </p:spPr>
        <p:txBody>
          <a:bodyPr wrap="square" rtlCol="0">
            <a:spAutoFit/>
          </a:bodyPr>
          <a:lstStyle/>
          <a:p>
            <a:r>
              <a:rPr lang="en-US" sz="1800" b="1" dirty="0"/>
              <a:t>The Project even used the accident rates in the </a:t>
            </a:r>
            <a:r>
              <a:rPr lang="en-US" b="1" dirty="0"/>
              <a:t>Marsden Jacobs study </a:t>
            </a:r>
            <a:r>
              <a:rPr lang="en-US" sz="1800" b="1" dirty="0"/>
              <a:t>to claim </a:t>
            </a:r>
            <a:r>
              <a:rPr lang="en-US" sz="1800" b="1" dirty="0">
                <a:solidFill>
                  <a:srgbClr val="C00000"/>
                </a:solidFill>
              </a:rPr>
              <a:t>mountain biking had a low injury rate</a:t>
            </a:r>
            <a:r>
              <a:rPr lang="en-US" sz="1800" b="1" dirty="0"/>
              <a:t>, when the reason the study had a low injury rate was because </a:t>
            </a:r>
            <a:r>
              <a:rPr lang="en-US" sz="1800" b="1" dirty="0">
                <a:solidFill>
                  <a:srgbClr val="C00000"/>
                </a:solidFill>
              </a:rPr>
              <a:t>walking has an extremely low injury rate – not mountain biking</a:t>
            </a:r>
            <a:r>
              <a:rPr lang="en-US" sz="1800" b="1" dirty="0"/>
              <a:t>.</a:t>
            </a:r>
          </a:p>
          <a:p>
            <a:endParaRPr lang="en-US" b="1" dirty="0"/>
          </a:p>
          <a:p>
            <a:pPr algn="ctr"/>
            <a:r>
              <a:rPr lang="en-US" sz="1800" b="1" dirty="0"/>
              <a:t>No extreme or team sports were used in this study – mountain  biking is an extreme sport</a:t>
            </a:r>
          </a:p>
          <a:p>
            <a:endParaRPr lang="en-AU" dirty="0"/>
          </a:p>
        </p:txBody>
      </p:sp>
    </p:spTree>
    <p:extLst>
      <p:ext uri="{BB962C8B-B14F-4D97-AF65-F5344CB8AC3E}">
        <p14:creationId xmlns:p14="http://schemas.microsoft.com/office/powerpoint/2010/main" val="329853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300CFF-3D56-40A6-893C-E34269C15EB6}"/>
              </a:ext>
            </a:extLst>
          </p:cNvPr>
          <p:cNvSpPr txBox="1"/>
          <p:nvPr/>
        </p:nvSpPr>
        <p:spPr>
          <a:xfrm>
            <a:off x="529936" y="446809"/>
            <a:ext cx="11045537" cy="5693866"/>
          </a:xfrm>
          <a:prstGeom prst="rect">
            <a:avLst/>
          </a:prstGeom>
          <a:noFill/>
        </p:spPr>
        <p:txBody>
          <a:bodyPr wrap="square" rtlCol="0">
            <a:spAutoFit/>
          </a:bodyPr>
          <a:lstStyle/>
          <a:p>
            <a:r>
              <a:rPr lang="en-US" sz="2800" b="1" dirty="0"/>
              <a:t>Mountain Biking is not Active Transport</a:t>
            </a:r>
          </a:p>
          <a:p>
            <a:endParaRPr lang="en-US" dirty="0"/>
          </a:p>
          <a:p>
            <a:pPr lvl="4"/>
            <a:r>
              <a:rPr lang="en-US" sz="2400" i="1" dirty="0"/>
              <a:t>“Active Transport relates to a physical activity that is undertaken as a means of transport. It includes transport by foot, bicycle and other means of non motorized vehicles . . .  Active Transport does not include recreation by walking, cycling or other physical activity that is undertaken for recreation”</a:t>
            </a:r>
          </a:p>
          <a:p>
            <a:pPr lvl="4"/>
            <a:endParaRPr lang="en-US" sz="2400" i="1" dirty="0"/>
          </a:p>
          <a:p>
            <a:pPr marL="285750" lvl="4" indent="-285750" algn="r">
              <a:buFontTx/>
              <a:buChar char="-"/>
            </a:pPr>
            <a:r>
              <a:rPr lang="en-US" sz="2400" i="1" dirty="0"/>
              <a:t>Be active Australia: A framework for health sector action for physical activity 2005-2010. DHS</a:t>
            </a:r>
          </a:p>
          <a:p>
            <a:pPr marL="285750" lvl="4" indent="-285750" algn="r">
              <a:buFontTx/>
              <a:buChar char="-"/>
            </a:pPr>
            <a:endParaRPr lang="en-US" sz="2400" i="1" dirty="0"/>
          </a:p>
          <a:p>
            <a:pPr lvl="4" algn="ctr"/>
            <a:r>
              <a:rPr lang="en-US" b="1" dirty="0"/>
              <a:t>It is not mountain biking which is purely recreational and mostly relies on transport to and from mountain bike trails and often requires shuttling by motorized vehicle up and down a mountain</a:t>
            </a:r>
          </a:p>
          <a:p>
            <a:pPr marL="285750" lvl="4" indent="-285750" algn="ctr">
              <a:buFontTx/>
              <a:buChar char="-"/>
            </a:pPr>
            <a:endParaRPr lang="en-US" b="1" dirty="0"/>
          </a:p>
          <a:p>
            <a:pPr lvl="4" algn="ctr"/>
            <a:r>
              <a:rPr lang="en-US" b="1" dirty="0"/>
              <a:t>Active Transport is supposed to decrease the use of motorized vehicles not increase it</a:t>
            </a:r>
          </a:p>
          <a:p>
            <a:pPr lvl="4"/>
            <a:endParaRPr lang="en-US" i="1" dirty="0"/>
          </a:p>
          <a:p>
            <a:pPr lvl="4"/>
            <a:endParaRPr lang="en-US" i="1" dirty="0"/>
          </a:p>
          <a:p>
            <a:pPr lvl="4"/>
            <a:endParaRPr lang="en-AU" i="1" dirty="0"/>
          </a:p>
        </p:txBody>
      </p:sp>
    </p:spTree>
    <p:extLst>
      <p:ext uri="{BB962C8B-B14F-4D97-AF65-F5344CB8AC3E}">
        <p14:creationId xmlns:p14="http://schemas.microsoft.com/office/powerpoint/2010/main" val="97598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09B616-1D57-4090-AB5B-E9A7F3577FB3}"/>
              </a:ext>
            </a:extLst>
          </p:cNvPr>
          <p:cNvSpPr txBox="1"/>
          <p:nvPr/>
        </p:nvSpPr>
        <p:spPr>
          <a:xfrm>
            <a:off x="374073" y="332509"/>
            <a:ext cx="11201400" cy="6494085"/>
          </a:xfrm>
          <a:prstGeom prst="rect">
            <a:avLst/>
          </a:prstGeom>
          <a:noFill/>
        </p:spPr>
        <p:txBody>
          <a:bodyPr wrap="square" rtlCol="0">
            <a:spAutoFit/>
          </a:bodyPr>
          <a:lstStyle/>
          <a:p>
            <a:r>
              <a:rPr lang="en-US" sz="2800" b="1" dirty="0"/>
              <a:t>And yet the funding for Active Transport is being used for mountain biking</a:t>
            </a:r>
          </a:p>
          <a:p>
            <a:endParaRPr lang="en-US" dirty="0"/>
          </a:p>
          <a:p>
            <a:r>
              <a:rPr lang="en-US" sz="2400" i="1" dirty="0"/>
              <a:t>“The Victorian Cycling Strategy 2018-2028 sets out a number of initiatives to increase the number, frequency and diversity of people cycling for transport . . .</a:t>
            </a:r>
          </a:p>
          <a:p>
            <a:endParaRPr lang="en-US" sz="2400" i="1" dirty="0"/>
          </a:p>
          <a:p>
            <a:r>
              <a:rPr lang="en-US" sz="2400" i="1" dirty="0"/>
              <a:t>. . . We are working on improving roads for walking and cycling in regional Victoria spending $3 million for the Warburton Mountain Bike Destination and one million on the proposed 112km </a:t>
            </a:r>
            <a:r>
              <a:rPr lang="en-US" sz="2400" i="1" dirty="0" err="1"/>
              <a:t>Omeo</a:t>
            </a:r>
            <a:r>
              <a:rPr lang="en-US" sz="2400" i="1" dirty="0"/>
              <a:t> mountain bike trail.”</a:t>
            </a:r>
          </a:p>
          <a:p>
            <a:endParaRPr lang="en-US" sz="2400" i="1" dirty="0"/>
          </a:p>
          <a:p>
            <a:pPr algn="r"/>
            <a:r>
              <a:rPr lang="en-US" sz="2400" i="1" dirty="0">
                <a:hlinkClick r:id="rId2"/>
              </a:rPr>
              <a:t>https://transport.vic.gov/getting-around/walking-and-cycling</a:t>
            </a:r>
            <a:r>
              <a:rPr lang="en-US" sz="2400" i="1" dirty="0"/>
              <a:t> </a:t>
            </a:r>
          </a:p>
          <a:p>
            <a:endParaRPr lang="en-US" sz="2400" dirty="0"/>
          </a:p>
          <a:p>
            <a:pPr algn="ctr"/>
            <a:r>
              <a:rPr lang="en-US" sz="2400" b="1" dirty="0"/>
              <a:t>Can you improve roads for walking and cycling by building mountain bike trails? Short answer? </a:t>
            </a:r>
          </a:p>
          <a:p>
            <a:pPr algn="ctr"/>
            <a:r>
              <a:rPr lang="en-US" sz="2400" b="1" dirty="0"/>
              <a:t>No.</a:t>
            </a:r>
          </a:p>
          <a:p>
            <a:endParaRPr lang="en-US" dirty="0"/>
          </a:p>
          <a:p>
            <a:endParaRPr lang="en-US" dirty="0"/>
          </a:p>
          <a:p>
            <a:endParaRPr lang="en-AU" dirty="0"/>
          </a:p>
        </p:txBody>
      </p:sp>
    </p:spTree>
    <p:extLst>
      <p:ext uri="{BB962C8B-B14F-4D97-AF65-F5344CB8AC3E}">
        <p14:creationId xmlns:p14="http://schemas.microsoft.com/office/powerpoint/2010/main" val="4264006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1B3C02-8FB2-45E8-8AC8-2EA8ACFEC626}"/>
              </a:ext>
            </a:extLst>
          </p:cNvPr>
          <p:cNvSpPr txBox="1"/>
          <p:nvPr/>
        </p:nvSpPr>
        <p:spPr>
          <a:xfrm>
            <a:off x="249382" y="228123"/>
            <a:ext cx="11294918" cy="6401753"/>
          </a:xfrm>
          <a:prstGeom prst="rect">
            <a:avLst/>
          </a:prstGeom>
          <a:noFill/>
        </p:spPr>
        <p:txBody>
          <a:bodyPr wrap="square" rtlCol="0">
            <a:spAutoFit/>
          </a:bodyPr>
          <a:lstStyle/>
          <a:p>
            <a:r>
              <a:rPr lang="en-US" b="1" dirty="0"/>
              <a:t>And another . . .</a:t>
            </a:r>
          </a:p>
          <a:p>
            <a:endParaRPr lang="en-US" dirty="0"/>
          </a:p>
          <a:p>
            <a:r>
              <a:rPr lang="en-US" i="1" dirty="0"/>
              <a:t>“Cycling investments of $1 million dollars towards the development of Harcourt Mountain Bike Park.”</a:t>
            </a:r>
          </a:p>
          <a:p>
            <a:endParaRPr lang="en-US" i="1" dirty="0"/>
          </a:p>
          <a:p>
            <a:pPr algn="r"/>
            <a:r>
              <a:rPr lang="en-US" i="1" dirty="0"/>
              <a:t>Updating Victoria’s cycling strategy, Victoria State Government, 2015</a:t>
            </a:r>
          </a:p>
          <a:p>
            <a:endParaRPr lang="en-US" sz="2000" dirty="0"/>
          </a:p>
          <a:p>
            <a:r>
              <a:rPr lang="en-US" sz="2000" dirty="0"/>
              <a:t>This money was allocated form the TAC safer cyclists and pedestrians fund (an Active Transport fund)</a:t>
            </a:r>
          </a:p>
          <a:p>
            <a:endParaRPr lang="en-US" sz="2000" dirty="0"/>
          </a:p>
          <a:p>
            <a:pPr algn="ctr"/>
            <a:r>
              <a:rPr lang="en-US" sz="2000" b="1" dirty="0"/>
              <a:t>Safer pedestrians? Safer cyclists?</a:t>
            </a:r>
          </a:p>
          <a:p>
            <a:endParaRPr lang="en-US" sz="2000" dirty="0"/>
          </a:p>
          <a:p>
            <a:r>
              <a:rPr lang="en-US" sz="2000" dirty="0"/>
              <a:t>Active Transport funds are for decreasing motorized vehicle use while giving opportunities to have healthy exercise while travelling to destinations like work, shopping, going to school or visiting friends.</a:t>
            </a:r>
          </a:p>
          <a:p>
            <a:endParaRPr lang="en-US" sz="2000" dirty="0"/>
          </a:p>
          <a:p>
            <a:r>
              <a:rPr lang="en-US" sz="2000" dirty="0"/>
              <a:t>So are Active Transport funds being used for mountain biking because there are ample funds for Active Transport?</a:t>
            </a:r>
          </a:p>
          <a:p>
            <a:endParaRPr lang="en-US" sz="2000" dirty="0"/>
          </a:p>
          <a:p>
            <a:pPr algn="ctr"/>
            <a:r>
              <a:rPr lang="en-US" sz="2000" dirty="0"/>
              <a:t>Short Answer?</a:t>
            </a:r>
          </a:p>
          <a:p>
            <a:pPr algn="ctr"/>
            <a:endParaRPr lang="en-US" sz="2000" dirty="0"/>
          </a:p>
          <a:p>
            <a:pPr algn="ctr"/>
            <a:r>
              <a:rPr lang="en-US" sz="2000" b="1" dirty="0"/>
              <a:t>No.</a:t>
            </a:r>
            <a:endParaRPr lang="en-AU" sz="2000" b="1" dirty="0"/>
          </a:p>
        </p:txBody>
      </p:sp>
    </p:spTree>
    <p:extLst>
      <p:ext uri="{BB962C8B-B14F-4D97-AF65-F5344CB8AC3E}">
        <p14:creationId xmlns:p14="http://schemas.microsoft.com/office/powerpoint/2010/main" val="1466155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site&#10;&#10;Description automatically generated with medium confidence">
            <a:extLst>
              <a:ext uri="{FF2B5EF4-FFF2-40B4-BE49-F238E27FC236}">
                <a16:creationId xmlns:a16="http://schemas.microsoft.com/office/drawing/2014/main" id="{CFA24A33-2524-442D-8204-776BC7BE0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24544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text, application, email&#10;&#10;Description automatically generated">
            <a:extLst>
              <a:ext uri="{FF2B5EF4-FFF2-40B4-BE49-F238E27FC236}">
                <a16:creationId xmlns:a16="http://schemas.microsoft.com/office/drawing/2014/main" id="{4FB89069-CE9B-4F8C-8585-812CCC4CEC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313436" cy="6858000"/>
          </a:xfrm>
          <a:prstGeom prst="rect">
            <a:avLst/>
          </a:prstGeom>
        </p:spPr>
      </p:pic>
      <p:sp>
        <p:nvSpPr>
          <p:cNvPr id="6" name="TextBox 5">
            <a:extLst>
              <a:ext uri="{FF2B5EF4-FFF2-40B4-BE49-F238E27FC236}">
                <a16:creationId xmlns:a16="http://schemas.microsoft.com/office/drawing/2014/main" id="{7E611CB0-2B69-4642-9697-A52773A5F1D5}"/>
              </a:ext>
            </a:extLst>
          </p:cNvPr>
          <p:cNvSpPr txBox="1"/>
          <p:nvPr/>
        </p:nvSpPr>
        <p:spPr>
          <a:xfrm>
            <a:off x="8811491" y="151179"/>
            <a:ext cx="3231572" cy="6555641"/>
          </a:xfrm>
          <a:prstGeom prst="rect">
            <a:avLst/>
          </a:prstGeom>
          <a:noFill/>
        </p:spPr>
        <p:txBody>
          <a:bodyPr wrap="square" rtlCol="0">
            <a:spAutoFit/>
          </a:bodyPr>
          <a:lstStyle/>
          <a:p>
            <a:r>
              <a:rPr lang="en-US" dirty="0"/>
              <a:t>Eastern Metropolitan Region also gave funds to the Warburton Mountain Bike Destination. This is their advice to government.</a:t>
            </a:r>
          </a:p>
          <a:p>
            <a:endParaRPr lang="en-US" dirty="0"/>
          </a:p>
          <a:p>
            <a:r>
              <a:rPr lang="en-US" dirty="0"/>
              <a:t>Will it improve active transport? NO</a:t>
            </a:r>
          </a:p>
          <a:p>
            <a:endParaRPr lang="en-US" dirty="0"/>
          </a:p>
          <a:p>
            <a:r>
              <a:rPr lang="en-US" dirty="0"/>
              <a:t>Will it improve services to the region’s most vulnerable when it will be forcing them out? NO</a:t>
            </a:r>
          </a:p>
          <a:p>
            <a:endParaRPr lang="en-US" dirty="0"/>
          </a:p>
          <a:p>
            <a:r>
              <a:rPr lang="en-US" dirty="0"/>
              <a:t>Will it really address gender equity in sport? NO</a:t>
            </a:r>
          </a:p>
          <a:p>
            <a:endParaRPr lang="en-US" dirty="0"/>
          </a:p>
          <a:p>
            <a:r>
              <a:rPr lang="en-US" dirty="0"/>
              <a:t>Will it help with housing? NO</a:t>
            </a:r>
          </a:p>
          <a:p>
            <a:endParaRPr lang="en-US" dirty="0"/>
          </a:p>
          <a:p>
            <a:r>
              <a:rPr lang="en-US" dirty="0"/>
              <a:t>Will it help with our local unemployment? NO</a:t>
            </a:r>
          </a:p>
          <a:p>
            <a:endParaRPr lang="en-US" dirty="0"/>
          </a:p>
          <a:p>
            <a:pPr algn="ctr"/>
            <a:r>
              <a:rPr lang="en-US" sz="2400" b="1" dirty="0"/>
              <a:t>No to all </a:t>
            </a:r>
            <a:endParaRPr lang="en-AU" sz="2400" b="1" dirty="0"/>
          </a:p>
        </p:txBody>
      </p:sp>
    </p:spTree>
    <p:extLst>
      <p:ext uri="{BB962C8B-B14F-4D97-AF65-F5344CB8AC3E}">
        <p14:creationId xmlns:p14="http://schemas.microsoft.com/office/powerpoint/2010/main" val="2627052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0E3573-89CD-4FAE-8AFD-4B0667E1061A}"/>
              </a:ext>
            </a:extLst>
          </p:cNvPr>
          <p:cNvSpPr txBox="1"/>
          <p:nvPr/>
        </p:nvSpPr>
        <p:spPr>
          <a:xfrm>
            <a:off x="342901" y="831273"/>
            <a:ext cx="11274136" cy="6432530"/>
          </a:xfrm>
          <a:prstGeom prst="rect">
            <a:avLst/>
          </a:prstGeom>
          <a:noFill/>
        </p:spPr>
        <p:txBody>
          <a:bodyPr wrap="square" rtlCol="0">
            <a:spAutoFit/>
          </a:bodyPr>
          <a:lstStyle/>
          <a:p>
            <a:r>
              <a:rPr lang="en-US" sz="2800" b="1" dirty="0"/>
              <a:t>Vulnerable Demographics</a:t>
            </a:r>
          </a:p>
          <a:p>
            <a:endParaRPr lang="en-US" dirty="0"/>
          </a:p>
          <a:p>
            <a:r>
              <a:rPr lang="en-US" sz="2400" dirty="0"/>
              <a:t>The Marsden Jacobs Report used by the Council also states:</a:t>
            </a:r>
          </a:p>
          <a:p>
            <a:endParaRPr lang="en-US" sz="2400" dirty="0"/>
          </a:p>
          <a:p>
            <a:r>
              <a:rPr lang="en-US" sz="2400" i="1" dirty="0"/>
              <a:t>“We also know that the physical activity of Victorians and Australian generally </a:t>
            </a:r>
            <a:r>
              <a:rPr lang="en-US" sz="2400" b="1" i="1" dirty="0"/>
              <a:t>declines with age</a:t>
            </a:r>
            <a:r>
              <a:rPr lang="en-US" sz="2400" i="1" dirty="0"/>
              <a:t>, and that </a:t>
            </a:r>
            <a:r>
              <a:rPr lang="en-US" sz="2400" b="1" i="1" dirty="0"/>
              <a:t>females</a:t>
            </a:r>
            <a:r>
              <a:rPr lang="en-US" sz="2400" i="1" dirty="0"/>
              <a:t> of all ages generally </a:t>
            </a:r>
            <a:r>
              <a:rPr lang="en-US" sz="2400" b="1" i="1" dirty="0"/>
              <a:t>have lower physical activity rates than males.”</a:t>
            </a:r>
            <a:r>
              <a:rPr lang="en-US" sz="2400" i="1" dirty="0"/>
              <a:t> </a:t>
            </a:r>
            <a:r>
              <a:rPr lang="en-US" sz="2400" dirty="0"/>
              <a:t>(</a:t>
            </a:r>
            <a:r>
              <a:rPr lang="en-US" sz="2400" i="1" dirty="0"/>
              <a:t>VicHealth 2016</a:t>
            </a:r>
            <a:r>
              <a:rPr lang="en-US" sz="2400" dirty="0"/>
              <a:t>)</a:t>
            </a:r>
          </a:p>
          <a:p>
            <a:endParaRPr lang="en-US" sz="2400" dirty="0"/>
          </a:p>
          <a:p>
            <a:r>
              <a:rPr lang="en-US" sz="2400" dirty="0"/>
              <a:t>Mountain biking is a male dominated sport and is rarely taken up by people over 50 years of age.</a:t>
            </a:r>
          </a:p>
          <a:p>
            <a:endParaRPr lang="en-US" sz="2400" dirty="0"/>
          </a:p>
          <a:p>
            <a:r>
              <a:rPr lang="en-US" sz="2400" dirty="0"/>
              <a:t>What is really needed is to help these demographics increase their physical activity, as encouraged in the above report. A mountain bike destination will not achieve this. The opposite – it will and bikes already are, decreasing physical activity for walkers.</a:t>
            </a:r>
          </a:p>
          <a:p>
            <a:endParaRPr lang="en-US" dirty="0"/>
          </a:p>
          <a:p>
            <a:endParaRPr lang="en-US" dirty="0"/>
          </a:p>
          <a:p>
            <a:endParaRPr lang="en-AU" dirty="0"/>
          </a:p>
        </p:txBody>
      </p:sp>
    </p:spTree>
    <p:extLst>
      <p:ext uri="{BB962C8B-B14F-4D97-AF65-F5344CB8AC3E}">
        <p14:creationId xmlns:p14="http://schemas.microsoft.com/office/powerpoint/2010/main" val="2595140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1CEFE-A71B-4DDC-8AE2-1A519DF11D56}"/>
              </a:ext>
            </a:extLst>
          </p:cNvPr>
          <p:cNvSpPr>
            <a:spLocks noGrp="1"/>
          </p:cNvSpPr>
          <p:nvPr>
            <p:ph type="title"/>
          </p:nvPr>
        </p:nvSpPr>
        <p:spPr/>
        <p:txBody>
          <a:bodyPr/>
          <a:lstStyle/>
          <a:p>
            <a:r>
              <a:rPr lang="en-US" dirty="0"/>
              <a:t>And who is this for?</a:t>
            </a:r>
            <a:endParaRPr lang="en-AU" dirty="0"/>
          </a:p>
        </p:txBody>
      </p:sp>
      <p:sp>
        <p:nvSpPr>
          <p:cNvPr id="3" name="Content Placeholder 2">
            <a:extLst>
              <a:ext uri="{FF2B5EF4-FFF2-40B4-BE49-F238E27FC236}">
                <a16:creationId xmlns:a16="http://schemas.microsoft.com/office/drawing/2014/main" id="{33E2C8FF-EC3C-4C3D-8CFC-D6FB17F3F63F}"/>
              </a:ext>
            </a:extLst>
          </p:cNvPr>
          <p:cNvSpPr>
            <a:spLocks noGrp="1"/>
          </p:cNvSpPr>
          <p:nvPr>
            <p:ph idx="1"/>
          </p:nvPr>
        </p:nvSpPr>
        <p:spPr>
          <a:xfrm>
            <a:off x="838200" y="2054941"/>
            <a:ext cx="10515600" cy="3738563"/>
          </a:xfrm>
        </p:spPr>
        <p:txBody>
          <a:bodyPr>
            <a:normAutofit lnSpcReduction="10000"/>
          </a:bodyPr>
          <a:lstStyle/>
          <a:p>
            <a:pPr marL="0" indent="0" algn="ctr">
              <a:buNone/>
            </a:pPr>
            <a:r>
              <a:rPr lang="en-US" sz="4800" dirty="0"/>
              <a:t>Mountain bikers:</a:t>
            </a:r>
          </a:p>
          <a:p>
            <a:pPr marL="0" indent="0" algn="ctr">
              <a:buNone/>
            </a:pPr>
            <a:r>
              <a:rPr lang="en-US" sz="4400" dirty="0"/>
              <a:t>1.6% </a:t>
            </a:r>
            <a:r>
              <a:rPr lang="en-US" dirty="0"/>
              <a:t>of the population </a:t>
            </a:r>
            <a:br>
              <a:rPr lang="en-US" sz="3600" dirty="0"/>
            </a:br>
            <a:r>
              <a:rPr lang="en-US" dirty="0"/>
              <a:t>(</a:t>
            </a:r>
            <a:r>
              <a:rPr lang="en-US" dirty="0" err="1"/>
              <a:t>Auscycling</a:t>
            </a:r>
            <a:r>
              <a:rPr lang="en-US" dirty="0"/>
              <a:t> 2021 statistic)</a:t>
            </a:r>
          </a:p>
          <a:p>
            <a:pPr marL="0" indent="0" algn="ctr">
              <a:buNone/>
            </a:pPr>
            <a:r>
              <a:rPr lang="en-US" sz="4400" dirty="0"/>
              <a:t>1.4% </a:t>
            </a:r>
            <a:r>
              <a:rPr lang="en-US" dirty="0"/>
              <a:t>of the population </a:t>
            </a:r>
            <a:br>
              <a:rPr lang="en-US" sz="3600" dirty="0"/>
            </a:br>
            <a:r>
              <a:rPr lang="en-US" dirty="0"/>
              <a:t>(Roy Morgan 2021 statistic)</a:t>
            </a:r>
          </a:p>
          <a:p>
            <a:pPr marL="0" indent="0" algn="ctr">
              <a:buNone/>
            </a:pPr>
            <a:endParaRPr lang="en-US" dirty="0"/>
          </a:p>
          <a:p>
            <a:pPr marL="0" indent="0" algn="ctr">
              <a:buNone/>
            </a:pPr>
            <a:r>
              <a:rPr lang="en-US" sz="3200" dirty="0"/>
              <a:t>It is not a popular sport despite all the </a:t>
            </a:r>
            <a:r>
              <a:rPr lang="en-US" sz="3200" dirty="0" err="1"/>
              <a:t>spruiking</a:t>
            </a:r>
            <a:endParaRPr lang="en-AU" sz="3200" dirty="0"/>
          </a:p>
        </p:txBody>
      </p:sp>
    </p:spTree>
    <p:extLst>
      <p:ext uri="{BB962C8B-B14F-4D97-AF65-F5344CB8AC3E}">
        <p14:creationId xmlns:p14="http://schemas.microsoft.com/office/powerpoint/2010/main" val="2799821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Picture 3"/>
          <p:cNvPicPr/>
          <p:nvPr/>
        </p:nvPicPr>
        <p:blipFill>
          <a:blip r:embed="rId3"/>
          <a:srcRect/>
          <a:stretch>
            <a:fillRect/>
          </a:stretch>
        </p:blipFill>
        <p:spPr>
          <a:xfrm>
            <a:off x="-1" y="93518"/>
            <a:ext cx="8655627" cy="6857640"/>
          </a:xfrm>
          <a:prstGeom prst="rect">
            <a:avLst/>
          </a:prstGeom>
          <a:ln w="0">
            <a:noFill/>
          </a:ln>
        </p:spPr>
      </p:pic>
      <p:sp>
        <p:nvSpPr>
          <p:cNvPr id="156" name="PlaceHolder 1"/>
          <p:cNvSpPr>
            <a:spLocks noGrp="1" noEditPoints="1"/>
          </p:cNvSpPr>
          <p:nvPr>
            <p:ph idx="4294967295"/>
          </p:nvPr>
        </p:nvSpPr>
        <p:spPr>
          <a:xfrm>
            <a:off x="8447809" y="727364"/>
            <a:ext cx="3553691" cy="5770636"/>
          </a:xfrm>
          <a:prstGeom prst="rect">
            <a:avLst/>
          </a:prstGeom>
          <a:noFill/>
          <a:ln w="0">
            <a:noFill/>
          </a:ln>
        </p:spPr>
        <p:txBody>
          <a:bodyPr anchor="t">
            <a:noAutofit/>
          </a:bodyPr>
          <a:lstStyle/>
          <a:p>
            <a:pPr marL="0" indent="0">
              <a:lnSpc>
                <a:spcPct val="90000"/>
              </a:lnSpc>
              <a:spcBef>
                <a:spcPts val="1001"/>
              </a:spcBef>
              <a:buNone/>
              <a:tabLst>
                <a:tab pos="0" algn="l"/>
              </a:tabLst>
            </a:pPr>
            <a:r>
              <a:rPr lang="en-US" sz="2800" b="1" strike="noStrike" dirty="0">
                <a:solidFill>
                  <a:srgbClr val="000000"/>
                </a:solidFill>
                <a:latin typeface="Calibri"/>
              </a:rPr>
              <a:t>Roy Morgan Top 20 Sports 2019 and 2021</a:t>
            </a:r>
          </a:p>
          <a:p>
            <a:pPr>
              <a:lnSpc>
                <a:spcPct val="90000"/>
              </a:lnSpc>
              <a:spcBef>
                <a:spcPts val="1001"/>
              </a:spcBef>
              <a:buNone/>
              <a:tabLst>
                <a:tab pos="0" algn="l"/>
              </a:tabLst>
            </a:pPr>
            <a:endParaRPr lang="en-US" sz="2800" b="0" strike="noStrike" dirty="0">
              <a:solidFill>
                <a:srgbClr val="000000"/>
              </a:solidFill>
              <a:latin typeface="Calibri"/>
            </a:endParaRPr>
          </a:p>
          <a:p>
            <a:pPr>
              <a:lnSpc>
                <a:spcPct val="90000"/>
              </a:lnSpc>
              <a:spcBef>
                <a:spcPts val="1001"/>
              </a:spcBef>
              <a:buNone/>
              <a:tabLst>
                <a:tab pos="0" algn="l"/>
              </a:tabLst>
            </a:pPr>
            <a:r>
              <a:rPr lang="en-US" sz="2200" b="1" strike="noStrike" dirty="0">
                <a:solidFill>
                  <a:srgbClr val="FF0000"/>
                </a:solidFill>
                <a:latin typeface="Calibri"/>
              </a:rPr>
              <a:t>No. 1 </a:t>
            </a:r>
            <a:br>
              <a:rPr sz="2200" dirty="0"/>
            </a:br>
            <a:r>
              <a:rPr lang="en-US" sz="2200" b="1" strike="noStrike" dirty="0">
                <a:solidFill>
                  <a:srgbClr val="FF0000"/>
                </a:solidFill>
                <a:latin typeface="Calibri"/>
              </a:rPr>
              <a:t>Walking for exercise</a:t>
            </a:r>
            <a:r>
              <a:rPr lang="en-US" sz="2200" b="1" dirty="0">
                <a:solidFill>
                  <a:srgbClr val="FF0000"/>
                </a:solidFill>
                <a:latin typeface="Calibri"/>
              </a:rPr>
              <a:t> </a:t>
            </a:r>
            <a:r>
              <a:rPr lang="en-US" sz="2200" b="1" strike="noStrike" dirty="0">
                <a:solidFill>
                  <a:srgbClr val="FF0000"/>
                </a:solidFill>
                <a:latin typeface="Calibri"/>
              </a:rPr>
              <a:t>51.9%</a:t>
            </a:r>
            <a:endParaRPr lang="en-US" sz="2200" b="0" strike="noStrike" dirty="0">
              <a:solidFill>
                <a:srgbClr val="000000"/>
              </a:solidFill>
              <a:latin typeface="Calibri"/>
            </a:endParaRPr>
          </a:p>
          <a:p>
            <a:pPr>
              <a:lnSpc>
                <a:spcPct val="90000"/>
              </a:lnSpc>
              <a:spcBef>
                <a:spcPts val="1001"/>
              </a:spcBef>
              <a:buNone/>
              <a:tabLst>
                <a:tab pos="0" algn="l"/>
              </a:tabLst>
            </a:pPr>
            <a:r>
              <a:rPr lang="en-US" sz="2200" b="0" strike="noStrike" dirty="0">
                <a:solidFill>
                  <a:srgbClr val="000000"/>
                </a:solidFill>
                <a:latin typeface="Calibri"/>
              </a:rPr>
              <a:t>No. 6</a:t>
            </a:r>
            <a:br>
              <a:rPr sz="2200" dirty="0"/>
            </a:br>
            <a:r>
              <a:rPr lang="en-US" sz="2200" b="0" strike="noStrike" dirty="0">
                <a:solidFill>
                  <a:srgbClr val="000000"/>
                </a:solidFill>
                <a:latin typeface="Calibri"/>
              </a:rPr>
              <a:t>Cycling	               6.4%</a:t>
            </a:r>
          </a:p>
          <a:p>
            <a:pPr>
              <a:lnSpc>
                <a:spcPct val="90000"/>
              </a:lnSpc>
              <a:spcBef>
                <a:spcPts val="1001"/>
              </a:spcBef>
              <a:buNone/>
              <a:tabLst>
                <a:tab pos="0" algn="l"/>
              </a:tabLst>
            </a:pPr>
            <a:r>
              <a:rPr lang="en-US" sz="2200" b="0" strike="noStrike" dirty="0">
                <a:solidFill>
                  <a:srgbClr val="000000"/>
                </a:solidFill>
                <a:latin typeface="Calibri"/>
              </a:rPr>
              <a:t>No. 7</a:t>
            </a:r>
            <a:br>
              <a:rPr sz="2200" dirty="0"/>
            </a:br>
            <a:r>
              <a:rPr lang="en-US" sz="2200" b="0" strike="noStrike" dirty="0">
                <a:solidFill>
                  <a:srgbClr val="000000"/>
                </a:solidFill>
                <a:latin typeface="Calibri"/>
              </a:rPr>
              <a:t>Bushwalking 	               5.2%</a:t>
            </a:r>
          </a:p>
          <a:p>
            <a:pPr>
              <a:lnSpc>
                <a:spcPct val="90000"/>
              </a:lnSpc>
              <a:spcBef>
                <a:spcPts val="1001"/>
              </a:spcBef>
              <a:buNone/>
              <a:tabLst>
                <a:tab pos="0" algn="l"/>
              </a:tabLst>
            </a:pPr>
            <a:r>
              <a:rPr lang="en-US" sz="2200" b="0" strike="noStrike" dirty="0">
                <a:solidFill>
                  <a:srgbClr val="000000"/>
                </a:solidFill>
                <a:latin typeface="Calibri"/>
              </a:rPr>
              <a:t>No 9</a:t>
            </a:r>
            <a:br>
              <a:rPr sz="2200" dirty="0"/>
            </a:br>
            <a:r>
              <a:rPr lang="en-US" sz="2200" b="0" strike="noStrike" dirty="0">
                <a:solidFill>
                  <a:srgbClr val="000000"/>
                </a:solidFill>
                <a:latin typeface="Calibri"/>
              </a:rPr>
              <a:t>Golf		               2.6%</a:t>
            </a:r>
          </a:p>
          <a:p>
            <a:pPr>
              <a:lnSpc>
                <a:spcPct val="90000"/>
              </a:lnSpc>
              <a:spcBef>
                <a:spcPts val="1001"/>
              </a:spcBef>
              <a:buNone/>
              <a:tabLst>
                <a:tab pos="0" algn="l"/>
              </a:tabLst>
            </a:pPr>
            <a:r>
              <a:rPr lang="en-US" sz="2200" b="1" strike="noStrike" dirty="0">
                <a:solidFill>
                  <a:srgbClr val="FF0000"/>
                </a:solidFill>
                <a:latin typeface="Calibri"/>
              </a:rPr>
              <a:t>No 18</a:t>
            </a:r>
            <a:br>
              <a:rPr sz="2200" dirty="0"/>
            </a:br>
            <a:r>
              <a:rPr lang="en-US" sz="2200" b="1" strike="noStrike" dirty="0">
                <a:solidFill>
                  <a:srgbClr val="FF0000"/>
                </a:solidFill>
                <a:latin typeface="Calibri"/>
              </a:rPr>
              <a:t>Mountain Biking</a:t>
            </a:r>
            <a:r>
              <a:rPr lang="en-US" sz="2200" dirty="0">
                <a:solidFill>
                  <a:srgbClr val="000000"/>
                </a:solidFill>
                <a:latin typeface="Calibri"/>
              </a:rPr>
              <a:t>          </a:t>
            </a:r>
            <a:r>
              <a:rPr lang="en-US" sz="2200" b="1" strike="noStrike" dirty="0">
                <a:solidFill>
                  <a:srgbClr val="FF0000"/>
                </a:solidFill>
                <a:latin typeface="Calibri"/>
              </a:rPr>
              <a:t>1.4%</a:t>
            </a:r>
            <a:endParaRPr lang="en-US" sz="2200" b="0" strike="noStrike" dirty="0">
              <a:solidFill>
                <a:srgbClr val="000000"/>
              </a:solidFill>
              <a:latin typeface="Calibri"/>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2ECF86-6069-4CDC-9A28-E894A4D9883E}"/>
              </a:ext>
            </a:extLst>
          </p:cNvPr>
          <p:cNvSpPr txBox="1"/>
          <p:nvPr/>
        </p:nvSpPr>
        <p:spPr>
          <a:xfrm>
            <a:off x="103909" y="147190"/>
            <a:ext cx="11970327" cy="6632585"/>
          </a:xfrm>
          <a:prstGeom prst="rect">
            <a:avLst/>
          </a:prstGeom>
          <a:noFill/>
        </p:spPr>
        <p:txBody>
          <a:bodyPr wrap="square" rtlCol="0">
            <a:spAutoFit/>
          </a:bodyPr>
          <a:lstStyle/>
          <a:p>
            <a:r>
              <a:rPr lang="en-US" sz="1700" b="1" dirty="0"/>
              <a:t>And these four other sports are the ones you will damage by building the mountain bike destination.</a:t>
            </a:r>
          </a:p>
          <a:p>
            <a:endParaRPr lang="en-US" sz="1700" dirty="0"/>
          </a:p>
          <a:p>
            <a:r>
              <a:rPr lang="en-US" sz="1700" b="1" dirty="0"/>
              <a:t>Bushwalkers</a:t>
            </a:r>
            <a:r>
              <a:rPr lang="en-US" sz="1700" dirty="0"/>
              <a:t> are already being run off their trails by mountain bikers who do not care about signage or advice about walking only trails from DELWP – they will not listen to you if you tell them not to. An increase in </a:t>
            </a:r>
            <a:r>
              <a:rPr lang="en-US" sz="1700" dirty="0" err="1"/>
              <a:t>Mtb</a:t>
            </a:r>
            <a:r>
              <a:rPr lang="en-US" sz="1700" dirty="0"/>
              <a:t> tourism will make it worse. The real problem with mountain bikers only started in 2014/5 </a:t>
            </a:r>
            <a:r>
              <a:rPr lang="en-US" sz="1700" b="1" dirty="0"/>
              <a:t>AFTER</a:t>
            </a:r>
            <a:r>
              <a:rPr lang="en-US" sz="1700" dirty="0"/>
              <a:t> the release of the Mountain Bike Feasibility Study and worse after newspaper articles about the plans.</a:t>
            </a:r>
          </a:p>
          <a:p>
            <a:endParaRPr lang="en-US" sz="1700" dirty="0"/>
          </a:p>
          <a:p>
            <a:r>
              <a:rPr lang="en-US" sz="1700" b="1" dirty="0"/>
              <a:t>Walkers</a:t>
            </a:r>
            <a:r>
              <a:rPr lang="en-US" sz="1700" dirty="0"/>
              <a:t> on the </a:t>
            </a:r>
            <a:r>
              <a:rPr lang="en-US" sz="1700" dirty="0" err="1"/>
              <a:t>RailTrail</a:t>
            </a:r>
            <a:r>
              <a:rPr lang="en-US" sz="1700" dirty="0"/>
              <a:t> and around the river walk are already suffering due to excess traffic and are avoiding the trails either altogether or at peak tourist times. Dog walkers, the elderly, women with children and </a:t>
            </a:r>
            <a:r>
              <a:rPr lang="en-US" sz="1700" dirty="0" err="1"/>
              <a:t>horseriders</a:t>
            </a:r>
            <a:r>
              <a:rPr lang="en-US" sz="1700" dirty="0"/>
              <a:t> are the most vocal about the lack of amenity on the </a:t>
            </a:r>
            <a:r>
              <a:rPr lang="en-US" sz="1700" dirty="0" err="1"/>
              <a:t>RailTrail</a:t>
            </a:r>
            <a:r>
              <a:rPr lang="en-US" sz="1700" dirty="0"/>
              <a:t> right now. Do you care?</a:t>
            </a:r>
          </a:p>
          <a:p>
            <a:endParaRPr lang="en-US" sz="1700" dirty="0"/>
          </a:p>
          <a:p>
            <a:r>
              <a:rPr lang="en-US" sz="1700" b="1" dirty="0"/>
              <a:t>Cyclists</a:t>
            </a:r>
            <a:r>
              <a:rPr lang="en-US" sz="1700" dirty="0"/>
              <a:t> – there is a prediction that traffic of bikes on the Warburton </a:t>
            </a:r>
            <a:r>
              <a:rPr lang="en-US" sz="1700" dirty="0" err="1"/>
              <a:t>Millgrove</a:t>
            </a:r>
            <a:r>
              <a:rPr lang="en-US" sz="1700" dirty="0"/>
              <a:t> section of the trails will more than triple. This extra traffic will be mountain bikes that have trails that ascend from descend to the trails. Do you seriously think that </a:t>
            </a:r>
            <a:r>
              <a:rPr lang="en-US" sz="1700" dirty="0" err="1"/>
              <a:t>Mrs</a:t>
            </a:r>
            <a:r>
              <a:rPr lang="en-US" sz="1700" dirty="0"/>
              <a:t> Mum and </a:t>
            </a:r>
            <a:r>
              <a:rPr lang="en-US" sz="1700" dirty="0" err="1"/>
              <a:t>Mr</a:t>
            </a:r>
            <a:r>
              <a:rPr lang="en-US" sz="1700" dirty="0"/>
              <a:t> Dad with their kids or the elderly out for a gentle ride are going to enjoy what is already an overstretched facility if it is dominated by male mountain bikers between the ages of 30 and 50? </a:t>
            </a:r>
          </a:p>
          <a:p>
            <a:endParaRPr lang="en-US" sz="1700" dirty="0"/>
          </a:p>
          <a:p>
            <a:r>
              <a:rPr lang="en-US" sz="1700" b="1" dirty="0"/>
              <a:t>Horse and Pony Clubs </a:t>
            </a:r>
            <a:r>
              <a:rPr lang="en-US" sz="1700" dirty="0"/>
              <a:t>– horses spook when mountain bikes flash past and yet you think you can control that? You can’t. And there are little kids on those horses. Where is your duty of care?</a:t>
            </a:r>
          </a:p>
          <a:p>
            <a:endParaRPr lang="en-US" sz="1700" dirty="0"/>
          </a:p>
          <a:p>
            <a:r>
              <a:rPr lang="en-US" sz="1700" b="1" dirty="0"/>
              <a:t>Off Leash Dog Park </a:t>
            </a:r>
            <a:r>
              <a:rPr lang="en-US" sz="1700" dirty="0"/>
              <a:t>– dogs spook too, sometimes that means they chase and attack bikes and sometimes that means they will run away and hide and yet you are taking a third of their space for parking and they will have </a:t>
            </a:r>
            <a:r>
              <a:rPr lang="en-US" sz="1700" dirty="0" err="1"/>
              <a:t>mtbers</a:t>
            </a:r>
            <a:r>
              <a:rPr lang="en-US" sz="1700" dirty="0"/>
              <a:t> all around them</a:t>
            </a:r>
          </a:p>
          <a:p>
            <a:endParaRPr lang="en-US" sz="1700" dirty="0"/>
          </a:p>
          <a:p>
            <a:r>
              <a:rPr lang="en-US" sz="1700" b="1" dirty="0"/>
              <a:t>Golf </a:t>
            </a:r>
            <a:r>
              <a:rPr lang="en-US" sz="1700" dirty="0"/>
              <a:t>– Do you really think that Golfers will not be negatively impacted by being the Mountain Bike Hub in Warburton with a mountain bike trail through the entire length of the course? </a:t>
            </a:r>
          </a:p>
        </p:txBody>
      </p:sp>
    </p:spTree>
    <p:extLst>
      <p:ext uri="{BB962C8B-B14F-4D97-AF65-F5344CB8AC3E}">
        <p14:creationId xmlns:p14="http://schemas.microsoft.com/office/powerpoint/2010/main" val="2232714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ACEC8E-161B-4229-92F6-A14039DBC416}"/>
              </a:ext>
            </a:extLst>
          </p:cNvPr>
          <p:cNvSpPr txBox="1"/>
          <p:nvPr/>
        </p:nvSpPr>
        <p:spPr>
          <a:xfrm>
            <a:off x="1059873" y="1631373"/>
            <a:ext cx="9580418" cy="923330"/>
          </a:xfrm>
          <a:prstGeom prst="rect">
            <a:avLst/>
          </a:prstGeom>
          <a:noFill/>
        </p:spPr>
        <p:txBody>
          <a:bodyPr wrap="square" rtlCol="0">
            <a:spAutoFit/>
          </a:bodyPr>
          <a:lstStyle/>
          <a:p>
            <a:pPr algn="ctr"/>
            <a:r>
              <a:rPr lang="en-US" sz="5400" b="1" dirty="0"/>
              <a:t>Gender Impact</a:t>
            </a:r>
            <a:endParaRPr lang="en-AU" sz="5400" b="1" dirty="0"/>
          </a:p>
        </p:txBody>
      </p:sp>
    </p:spTree>
    <p:extLst>
      <p:ext uri="{BB962C8B-B14F-4D97-AF65-F5344CB8AC3E}">
        <p14:creationId xmlns:p14="http://schemas.microsoft.com/office/powerpoint/2010/main" val="18471019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39802B-4013-470C-98B1-ADEB31E393A0}"/>
              </a:ext>
            </a:extLst>
          </p:cNvPr>
          <p:cNvSpPr txBox="1"/>
          <p:nvPr/>
        </p:nvSpPr>
        <p:spPr>
          <a:xfrm>
            <a:off x="412955" y="452284"/>
            <a:ext cx="11415251" cy="6678751"/>
          </a:xfrm>
          <a:prstGeom prst="rect">
            <a:avLst/>
          </a:prstGeom>
          <a:noFill/>
        </p:spPr>
        <p:txBody>
          <a:bodyPr wrap="square" rtlCol="0">
            <a:spAutoFit/>
          </a:bodyPr>
          <a:lstStyle/>
          <a:p>
            <a:r>
              <a:rPr lang="en-US" sz="3600" dirty="0"/>
              <a:t>Mountain Biking is male dominated:</a:t>
            </a:r>
          </a:p>
          <a:p>
            <a:endParaRPr lang="en-US" sz="3600" dirty="0"/>
          </a:p>
          <a:p>
            <a:r>
              <a:rPr lang="en-US" sz="3600" dirty="0" err="1"/>
              <a:t>Auscycling</a:t>
            </a:r>
            <a:r>
              <a:rPr lang="en-US" sz="3600" dirty="0"/>
              <a:t> survey			80%</a:t>
            </a:r>
          </a:p>
          <a:p>
            <a:r>
              <a:rPr lang="en-US" sz="3600" dirty="0"/>
              <a:t>YRMTB 						85%</a:t>
            </a:r>
          </a:p>
          <a:p>
            <a:r>
              <a:rPr lang="en-US" sz="3600" dirty="0" err="1"/>
              <a:t>TrailForks</a:t>
            </a:r>
            <a:r>
              <a:rPr lang="en-US" sz="3600" dirty="0"/>
              <a:t> data				94%</a:t>
            </a:r>
          </a:p>
          <a:p>
            <a:r>
              <a:rPr lang="en-US" sz="3600" dirty="0"/>
              <a:t>EES submissions in support	90%</a:t>
            </a:r>
          </a:p>
          <a:p>
            <a:endParaRPr lang="en-US" sz="3600" dirty="0"/>
          </a:p>
          <a:p>
            <a:r>
              <a:rPr lang="en-US" sz="2800" dirty="0"/>
              <a:t>In the </a:t>
            </a:r>
            <a:r>
              <a:rPr lang="en-US" sz="2800" dirty="0" err="1"/>
              <a:t>Auscycling</a:t>
            </a:r>
            <a:r>
              <a:rPr lang="en-US" sz="2800" dirty="0"/>
              <a:t> survey by GHD Advisory the MTB Club female participation statistics: </a:t>
            </a:r>
          </a:p>
          <a:p>
            <a:pPr algn="ctr"/>
            <a:r>
              <a:rPr lang="en-US" sz="2800" b="1" dirty="0"/>
              <a:t>28% of the females were </a:t>
            </a:r>
            <a:br>
              <a:rPr lang="en-US" sz="2800" b="1" dirty="0"/>
            </a:br>
            <a:r>
              <a:rPr lang="en-US" sz="2800" b="1" dirty="0"/>
              <a:t>between the Age of 0-9 years of age</a:t>
            </a:r>
            <a:br>
              <a:rPr lang="en-US" sz="2800" b="1" dirty="0"/>
            </a:br>
            <a:r>
              <a:rPr lang="en-US" sz="2800" b="1" dirty="0"/>
              <a:t>Remove this group and the statistics are 87% male</a:t>
            </a:r>
          </a:p>
          <a:p>
            <a:endParaRPr lang="en-US" dirty="0"/>
          </a:p>
          <a:p>
            <a:endParaRPr lang="en-AU" dirty="0"/>
          </a:p>
        </p:txBody>
      </p:sp>
    </p:spTree>
    <p:extLst>
      <p:ext uri="{BB962C8B-B14F-4D97-AF65-F5344CB8AC3E}">
        <p14:creationId xmlns:p14="http://schemas.microsoft.com/office/powerpoint/2010/main" val="34650509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noEditPoints="1"/>
          </p:cNvSpPr>
          <p:nvPr>
            <p:ph type="subTitle"/>
          </p:nvPr>
        </p:nvSpPr>
        <p:spPr>
          <a:xfrm>
            <a:off x="838080" y="949506"/>
            <a:ext cx="10515240" cy="5227014"/>
          </a:xfrm>
          <a:prstGeom prst="rect">
            <a:avLst/>
          </a:prstGeom>
        </p:spPr>
        <p:txBody>
          <a:bodyPr/>
          <a:lstStyle/>
          <a:p>
            <a:pPr marL="707923" indent="-35397" algn="l"/>
            <a:r>
              <a:rPr lang="en-US" sz="2800" b="1" dirty="0"/>
              <a:t>Recreations opposed to the Warburton Mountain Bike Destinations are predominantly women dominated:</a:t>
            </a:r>
          </a:p>
          <a:p>
            <a:pPr marL="707923" indent="-35397" algn="l"/>
            <a:endParaRPr lang="en-US" sz="2800" dirty="0"/>
          </a:p>
          <a:p>
            <a:pPr marL="707923" indent="-35397" algn="l"/>
            <a:r>
              <a:rPr lang="en-US" sz="2800" dirty="0"/>
              <a:t>Walkers: 					65% Female</a:t>
            </a:r>
          </a:p>
          <a:p>
            <a:pPr marL="707923" indent="-35397" algn="l"/>
            <a:endParaRPr lang="en-US" sz="2800" dirty="0"/>
          </a:p>
          <a:p>
            <a:pPr marL="707923" indent="-35397" algn="l"/>
            <a:r>
              <a:rPr lang="en-US" sz="2800" dirty="0"/>
              <a:t>Horse and Pony Club			over 90% Female</a:t>
            </a:r>
          </a:p>
          <a:p>
            <a:pPr marL="707923" indent="-35397" algn="l"/>
            <a:endParaRPr lang="en-US" sz="2800" dirty="0"/>
          </a:p>
          <a:p>
            <a:pPr marL="707923" indent="-35397" algn="l"/>
            <a:r>
              <a:rPr lang="en-US" sz="2800" dirty="0"/>
              <a:t>Submissions against WMBD		58% Female</a:t>
            </a:r>
          </a:p>
          <a:p>
            <a:pPr marL="707923" indent="-35397" algn="l"/>
            <a:endParaRPr lang="en-US" sz="2800" dirty="0"/>
          </a:p>
          <a:p>
            <a:pPr marL="707923" indent="-35397" algn="l"/>
            <a:r>
              <a:rPr lang="en-US" sz="2800" dirty="0"/>
              <a:t>Membership of Rethink 			76% Female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1116F1-C3EE-4A55-B9DF-2BFEEC6771B9}"/>
              </a:ext>
            </a:extLst>
          </p:cNvPr>
          <p:cNvSpPr txBox="1"/>
          <p:nvPr/>
        </p:nvSpPr>
        <p:spPr>
          <a:xfrm>
            <a:off x="314632" y="344129"/>
            <a:ext cx="11621729" cy="5909310"/>
          </a:xfrm>
          <a:prstGeom prst="rect">
            <a:avLst/>
          </a:prstGeom>
          <a:noFill/>
        </p:spPr>
        <p:txBody>
          <a:bodyPr wrap="square" rtlCol="0">
            <a:spAutoFit/>
          </a:bodyPr>
          <a:lstStyle/>
          <a:p>
            <a:r>
              <a:rPr lang="en-US" sz="2400" b="1" dirty="0"/>
              <a:t>Building Better Regions Fund </a:t>
            </a:r>
          </a:p>
          <a:p>
            <a:r>
              <a:rPr lang="en-US" sz="2400" b="1" dirty="0"/>
              <a:t>Infrastructure Projects Stream</a:t>
            </a:r>
          </a:p>
          <a:p>
            <a:r>
              <a:rPr lang="en-US" sz="2400" b="1" dirty="0"/>
              <a:t>Application from the Shire of </a:t>
            </a:r>
            <a:r>
              <a:rPr lang="en-US" sz="2400" b="1" dirty="0" err="1"/>
              <a:t>Yarra</a:t>
            </a:r>
            <a:r>
              <a:rPr lang="en-US" sz="2400" b="1" dirty="0"/>
              <a:t> Ranges:</a:t>
            </a:r>
          </a:p>
          <a:p>
            <a:r>
              <a:rPr lang="en-US" sz="2400" b="1" dirty="0"/>
              <a:t>$3,000,000</a:t>
            </a:r>
          </a:p>
          <a:p>
            <a:endParaRPr lang="en-US" dirty="0"/>
          </a:p>
          <a:p>
            <a:r>
              <a:rPr lang="en-US" sz="2400" i="1" dirty="0"/>
              <a:t>“The investment in the high quality WMBD trail network will support the broader objectives of increasing female physical activity levels, increasing the perception of safety and creating a greater connection with the local community. These elements will enhance the wellbeing of women and their families and support the community wide direction in creating a more gender equitable society. It is anticipated that over time this will be a contributor in reducing the incidence of family violence.”</a:t>
            </a:r>
          </a:p>
          <a:p>
            <a:endParaRPr lang="en-US" sz="2400" i="1" dirty="0"/>
          </a:p>
          <a:p>
            <a:r>
              <a:rPr lang="en-US" sz="2400" dirty="0"/>
              <a:t>This is the council’s projects own words. The mountain bike destination will decrease female activity levels for all except the small portion of females who ride mountain bikes because it will decrease opportunities for other female recreational activities as explained previously. </a:t>
            </a:r>
            <a:endParaRPr lang="en-AU" sz="2400" dirty="0"/>
          </a:p>
        </p:txBody>
      </p:sp>
    </p:spTree>
    <p:extLst>
      <p:ext uri="{BB962C8B-B14F-4D97-AF65-F5344CB8AC3E}">
        <p14:creationId xmlns:p14="http://schemas.microsoft.com/office/powerpoint/2010/main" val="15718582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Picture 4"/>
          <p:cNvPicPr/>
          <p:nvPr/>
        </p:nvPicPr>
        <p:blipFill>
          <a:blip r:embed="rId3"/>
          <a:srcRect/>
          <a:stretch>
            <a:fillRect/>
          </a:stretch>
        </p:blipFill>
        <p:spPr>
          <a:xfrm>
            <a:off x="1565280" y="0"/>
            <a:ext cx="9060840" cy="6857640"/>
          </a:xfrm>
          <a:prstGeom prst="rect">
            <a:avLst/>
          </a:prstGeom>
          <a:ln w="0">
            <a:noFill/>
          </a:ln>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1" strike="noStrike" dirty="0">
                <a:solidFill>
                  <a:srgbClr val="000000"/>
                </a:solidFill>
                <a:latin typeface="Calibri Light"/>
              </a:rPr>
              <a:t>The Gender Impact Assessment</a:t>
            </a:r>
            <a:endParaRPr lang="en-US" sz="4400" b="1" strike="noStrike" dirty="0">
              <a:solidFill>
                <a:srgbClr val="000000"/>
              </a:solidFill>
              <a:latin typeface="Calibri"/>
            </a:endParaRPr>
          </a:p>
        </p:txBody>
      </p:sp>
      <p:sp>
        <p:nvSpPr>
          <p:cNvPr id="142" name="PlaceHolder 2"/>
          <p:cNvSpPr>
            <a:spLocks noGrp="1" noEditPoints="1"/>
          </p:cNvSpPr>
          <p:nvPr>
            <p:ph idx="4294967295"/>
          </p:nvPr>
        </p:nvSpPr>
        <p:spPr>
          <a:xfrm>
            <a:off x="838080" y="1777293"/>
            <a:ext cx="10515240" cy="3775773"/>
          </a:xfrm>
          <a:prstGeom prst="rect">
            <a:avLst/>
          </a:prstGeom>
          <a:noFill/>
          <a:ln w="0">
            <a:noFill/>
          </a:ln>
        </p:spPr>
        <p:txBody>
          <a:bodyPr anchor="t">
            <a:noAutofit/>
          </a:bodyPr>
          <a:lstStyle/>
          <a:p>
            <a:pPr marL="0" indent="0">
              <a:lnSpc>
                <a:spcPct val="90000"/>
              </a:lnSpc>
              <a:spcBef>
                <a:spcPts val="1001"/>
              </a:spcBef>
              <a:buNone/>
              <a:tabLst>
                <a:tab pos="0" algn="l"/>
              </a:tabLst>
            </a:pPr>
            <a:r>
              <a:rPr lang="en-US" sz="2800" b="0" strike="noStrike" dirty="0">
                <a:solidFill>
                  <a:srgbClr val="000000"/>
                </a:solidFill>
                <a:latin typeface="Calibri"/>
              </a:rPr>
              <a:t>A Gender Impact Assessment is required </a:t>
            </a:r>
            <a:r>
              <a:rPr lang="en-US" dirty="0">
                <a:solidFill>
                  <a:srgbClr val="000000"/>
                </a:solidFill>
                <a:latin typeface="Calibri"/>
              </a:rPr>
              <a:t>before any major project can go ahead and The Warburton Mountain Bike Destination Project is preparing one. </a:t>
            </a:r>
            <a:r>
              <a:rPr lang="en-US" sz="2800" b="0" strike="noStrike" dirty="0">
                <a:solidFill>
                  <a:srgbClr val="000000"/>
                </a:solidFill>
                <a:latin typeface="Calibri"/>
              </a:rPr>
              <a:t>Many residents are concerned that this Assessment will not be accurate and that we will not be able to give input to it.</a:t>
            </a:r>
          </a:p>
          <a:p>
            <a:pPr marL="0" indent="0">
              <a:lnSpc>
                <a:spcPct val="90000"/>
              </a:lnSpc>
              <a:spcBef>
                <a:spcPts val="1001"/>
              </a:spcBef>
              <a:buNone/>
              <a:tabLst>
                <a:tab pos="0" algn="l"/>
              </a:tabLst>
            </a:pPr>
            <a:r>
              <a:rPr lang="en-US" sz="2800" b="1" strike="noStrike" dirty="0">
                <a:solidFill>
                  <a:srgbClr val="000000"/>
                </a:solidFill>
                <a:latin typeface="Calibri"/>
              </a:rPr>
              <a:t>There is a certain amount of desperation to portray the Warburton Mountain Bike Project as a female sport. Is it? </a:t>
            </a:r>
          </a:p>
          <a:p>
            <a:pPr marL="0" indent="0">
              <a:lnSpc>
                <a:spcPct val="90000"/>
              </a:lnSpc>
              <a:spcBef>
                <a:spcPts val="1001"/>
              </a:spcBef>
              <a:buNone/>
              <a:tabLst>
                <a:tab pos="0" algn="l"/>
              </a:tabLst>
            </a:pPr>
            <a:r>
              <a:rPr lang="en-US" sz="2800" b="0" strike="noStrike" dirty="0">
                <a:solidFill>
                  <a:srgbClr val="000000"/>
                </a:solidFill>
                <a:latin typeface="Calibri"/>
              </a:rPr>
              <a:t>Those in </a:t>
            </a:r>
            <a:r>
              <a:rPr lang="en-US" sz="2800" b="0" strike="noStrike" dirty="0" err="1">
                <a:solidFill>
                  <a:srgbClr val="000000"/>
                </a:solidFill>
                <a:latin typeface="Calibri"/>
              </a:rPr>
              <a:t>favour</a:t>
            </a:r>
            <a:r>
              <a:rPr lang="en-US" sz="2800" b="0" strike="noStrike" dirty="0">
                <a:solidFill>
                  <a:srgbClr val="000000"/>
                </a:solidFill>
                <a:latin typeface="Calibri"/>
              </a:rPr>
              <a:t> of the project say yes, it is, those against say no it is not.</a:t>
            </a:r>
          </a:p>
          <a:p>
            <a:pPr marL="0" indent="0" algn="ctr">
              <a:lnSpc>
                <a:spcPct val="90000"/>
              </a:lnSpc>
              <a:spcBef>
                <a:spcPts val="1001"/>
              </a:spcBef>
              <a:buNone/>
              <a:tabLst>
                <a:tab pos="0" algn="l"/>
              </a:tabLst>
            </a:pPr>
            <a:r>
              <a:rPr lang="en-US" sz="2800" b="1" strike="noStrike" dirty="0">
                <a:solidFill>
                  <a:srgbClr val="000000"/>
                </a:solidFill>
                <a:latin typeface="Calibri"/>
              </a:rPr>
              <a:t>The statistics clearly say: No, it is not.</a:t>
            </a:r>
            <a:endParaRPr lang="en-US" sz="2800" b="0" strike="noStrike" dirty="0">
              <a:solidFill>
                <a:srgbClr val="000000"/>
              </a:solidFill>
              <a:latin typeface="Calibri"/>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1A0D4C-E893-4B8A-BDDF-DDC9BF1B49E2}"/>
              </a:ext>
            </a:extLst>
          </p:cNvPr>
          <p:cNvSpPr txBox="1"/>
          <p:nvPr/>
        </p:nvSpPr>
        <p:spPr>
          <a:xfrm>
            <a:off x="407033" y="1016968"/>
            <a:ext cx="11572568" cy="4893647"/>
          </a:xfrm>
          <a:prstGeom prst="rect">
            <a:avLst/>
          </a:prstGeom>
          <a:noFill/>
        </p:spPr>
        <p:txBody>
          <a:bodyPr wrap="square" rtlCol="0">
            <a:spAutoFit/>
          </a:bodyPr>
          <a:lstStyle/>
          <a:p>
            <a:pPr algn="ctr"/>
            <a:r>
              <a:rPr lang="en-US" sz="2400" dirty="0"/>
              <a:t>Why are gender equity programs encouraging women to participate in male dominated sports? Is it really what women want or is it to rubber stamp male dominated sports as gender neutral?</a:t>
            </a:r>
          </a:p>
          <a:p>
            <a:pPr algn="ctr"/>
            <a:endParaRPr lang="en-US" sz="4000" dirty="0"/>
          </a:p>
          <a:p>
            <a:pPr algn="ctr"/>
            <a:r>
              <a:rPr lang="en-US" sz="4000" dirty="0"/>
              <a:t>What do women want?</a:t>
            </a:r>
          </a:p>
          <a:p>
            <a:pPr algn="ctr"/>
            <a:endParaRPr lang="en-US" sz="4000" dirty="0"/>
          </a:p>
          <a:p>
            <a:pPr algn="ctr"/>
            <a:r>
              <a:rPr lang="en-US" sz="4800" dirty="0"/>
              <a:t>Why don’t you ask them?</a:t>
            </a:r>
          </a:p>
          <a:p>
            <a:endParaRPr lang="en-US" dirty="0"/>
          </a:p>
          <a:p>
            <a:pPr algn="ctr"/>
            <a:r>
              <a:rPr lang="en-US" dirty="0"/>
              <a:t>Instead of telling them.</a:t>
            </a:r>
          </a:p>
          <a:p>
            <a:pPr algn="ctr"/>
            <a:r>
              <a:rPr lang="en-US" dirty="0"/>
              <a:t>And stop hiding behind “gender stereotyping” to dismiss women’s desired recreations</a:t>
            </a:r>
          </a:p>
          <a:p>
            <a:endParaRPr lang="en-US" dirty="0"/>
          </a:p>
        </p:txBody>
      </p:sp>
    </p:spTree>
    <p:extLst>
      <p:ext uri="{BB962C8B-B14F-4D97-AF65-F5344CB8AC3E}">
        <p14:creationId xmlns:p14="http://schemas.microsoft.com/office/powerpoint/2010/main" val="1072430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Locals prefer walking to riding a bike</a:t>
            </a:r>
            <a:endParaRPr lang="en-US" sz="4400" b="0" strike="noStrike">
              <a:solidFill>
                <a:srgbClr val="000000"/>
              </a:solidFill>
              <a:latin typeface="Calibri"/>
            </a:endParaRPr>
          </a:p>
        </p:txBody>
      </p:sp>
      <p:sp>
        <p:nvSpPr>
          <p:cNvPr id="227" name="PlaceHolder 2"/>
          <p:cNvSpPr>
            <a:spLocks noGrp="1" noEditPoints="1"/>
          </p:cNvSpPr>
          <p:nvPr>
            <p:ph idx="4294967295"/>
          </p:nvPr>
        </p:nvSpPr>
        <p:spPr>
          <a:xfrm>
            <a:off x="723780" y="2805544"/>
            <a:ext cx="10515240" cy="2685535"/>
          </a:xfrm>
          <a:prstGeom prst="rect">
            <a:avLst/>
          </a:prstGeom>
          <a:noFill/>
          <a:ln w="0">
            <a:noFill/>
          </a:ln>
        </p:spPr>
        <p:txBody>
          <a:bodyPr anchor="t">
            <a:noAutofit/>
          </a:bodyPr>
          <a:lstStyle/>
          <a:p>
            <a:pPr>
              <a:lnSpc>
                <a:spcPct val="90000"/>
              </a:lnSpc>
              <a:spcBef>
                <a:spcPts val="1001"/>
              </a:spcBef>
              <a:buNone/>
              <a:tabLst>
                <a:tab pos="0" algn="l"/>
              </a:tabLst>
            </a:pPr>
            <a:r>
              <a:rPr lang="en-US" sz="2400" b="0" strike="noStrike" dirty="0" err="1">
                <a:solidFill>
                  <a:srgbClr val="000000"/>
                </a:solidFill>
                <a:latin typeface="Calibri"/>
              </a:rPr>
              <a:t>Yarra</a:t>
            </a:r>
            <a:r>
              <a:rPr lang="en-US" sz="2400" b="0" strike="noStrike" dirty="0">
                <a:solidFill>
                  <a:srgbClr val="000000"/>
                </a:solidFill>
                <a:latin typeface="Calibri"/>
              </a:rPr>
              <a:t> Ranges Council installed six eco-counters on the Lilydale to Warburton Rail Trail. When Stage 3 COVID-19 restrictions were implemented the Rail Trail saw a 49% increase in use despite a 52% decrease in bicycle traffic compared to the same time the year before.</a:t>
            </a:r>
          </a:p>
          <a:p>
            <a:pPr algn="r">
              <a:lnSpc>
                <a:spcPct val="90000"/>
              </a:lnSpc>
              <a:spcBef>
                <a:spcPts val="1001"/>
              </a:spcBef>
              <a:buNone/>
              <a:tabLst>
                <a:tab pos="0" algn="l"/>
              </a:tabLst>
            </a:pPr>
            <a:r>
              <a:rPr lang="en-US" sz="2400" b="0" i="1" strike="noStrike" dirty="0">
                <a:solidFill>
                  <a:srgbClr val="000000"/>
                </a:solidFill>
                <a:latin typeface="Calibri"/>
              </a:rPr>
              <a:t>Trail use spikes – be a trail legend – </a:t>
            </a:r>
            <a:r>
              <a:rPr lang="en-US" sz="2400" b="0" i="1" strike="noStrike" dirty="0" err="1">
                <a:solidFill>
                  <a:srgbClr val="000000"/>
                </a:solidFill>
                <a:latin typeface="Calibri"/>
              </a:rPr>
              <a:t>Yarra</a:t>
            </a:r>
            <a:r>
              <a:rPr lang="en-US" sz="2400" b="0" i="1" strike="noStrike" dirty="0">
                <a:solidFill>
                  <a:srgbClr val="000000"/>
                </a:solidFill>
                <a:latin typeface="Calibri"/>
              </a:rPr>
              <a:t> Ranges Council – 22 October 2020</a:t>
            </a:r>
            <a:endParaRPr lang="en-US" sz="2400" b="0" strike="noStrike" dirty="0">
              <a:solidFill>
                <a:srgbClr val="000000"/>
              </a:solidFill>
              <a:latin typeface="Calibri"/>
            </a:endParaRP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noEditPoints="1"/>
          </p:cNvSpPr>
          <p:nvPr>
            <p:ph type="subTitle"/>
          </p:nvPr>
        </p:nvSpPr>
        <p:spPr>
          <a:xfrm>
            <a:off x="838080" y="1825560"/>
            <a:ext cx="10515240" cy="2970511"/>
          </a:xfrm>
          <a:prstGeom prst="rect">
            <a:avLst/>
          </a:prstGeom>
        </p:spPr>
        <p:txBody>
          <a:bodyPr/>
          <a:lstStyle/>
          <a:p>
            <a:pPr algn="ctr"/>
            <a:r>
              <a:rPr lang="en-US" sz="7200"/>
              <a:t>Age</a:t>
            </a:r>
            <a:endParaRPr sz="72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PlaceHolder 1"/>
          <p:cNvSpPr>
            <a:spLocks noGrp="1" noEditPoints="1"/>
          </p:cNvSpPr>
          <p:nvPr>
            <p:ph type="title" idx="4294967295"/>
          </p:nvPr>
        </p:nvSpPr>
        <p:spPr>
          <a:xfrm>
            <a:off x="112460" y="365040"/>
            <a:ext cx="11984178" cy="8013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AusCycling Age Distribution of mountain bikers 2021</a:t>
            </a:r>
            <a:endParaRPr lang="en-US" sz="4400" b="0" strike="noStrike">
              <a:solidFill>
                <a:srgbClr val="000000"/>
              </a:solidFill>
              <a:latin typeface="Calibri"/>
            </a:endParaRPr>
          </a:p>
        </p:txBody>
      </p:sp>
      <p:pic>
        <p:nvPicPr>
          <p:cNvPr id="144" name="Picture 3"/>
          <p:cNvPicPr/>
          <p:nvPr/>
        </p:nvPicPr>
        <p:blipFill>
          <a:blip r:embed="rId3"/>
          <a:srcRect/>
          <a:stretch>
            <a:fillRect/>
          </a:stretch>
        </p:blipFill>
        <p:spPr>
          <a:xfrm>
            <a:off x="1186560" y="1269720"/>
            <a:ext cx="9219960" cy="5308200"/>
          </a:xfrm>
          <a:prstGeom prst="rect">
            <a:avLst/>
          </a:prstGeom>
          <a:ln w="0">
            <a:noFill/>
          </a:ln>
        </p:spPr>
      </p:pic>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laceHolder 1"/>
          <p:cNvSpPr>
            <a:spLocks noGrp="1" noEditPoints="1"/>
          </p:cNvSpPr>
          <p:nvPr>
            <p:ph idx="4294967295"/>
          </p:nvPr>
        </p:nvSpPr>
        <p:spPr>
          <a:xfrm>
            <a:off x="8390160" y="444600"/>
            <a:ext cx="3198960" cy="573228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a:solidFill>
                  <a:srgbClr val="000000"/>
                </a:solidFill>
                <a:latin typeface="Calibri"/>
              </a:rPr>
              <a:t>Mountain Bike Participation by Age Group:</a:t>
            </a:r>
          </a:p>
          <a:p>
            <a:pPr>
              <a:lnSpc>
                <a:spcPct val="90000"/>
              </a:lnSpc>
              <a:spcBef>
                <a:spcPts val="1001"/>
              </a:spcBef>
              <a:buNone/>
              <a:tabLst>
                <a:tab pos="0" algn="l"/>
              </a:tabLst>
            </a:pPr>
            <a:r>
              <a:rPr lang="en-US" sz="2800" b="1" strike="noStrike">
                <a:solidFill>
                  <a:srgbClr val="000000"/>
                </a:solidFill>
                <a:latin typeface="Calibri"/>
              </a:rPr>
              <a:t>Over 55</a:t>
            </a:r>
            <a:r>
              <a:rPr lang="en-US" sz="2800" b="0" strike="noStrike">
                <a:solidFill>
                  <a:srgbClr val="000000"/>
                </a:solidFill>
                <a:latin typeface="Calibri"/>
              </a:rPr>
              <a:t> Age Group 5.42% </a:t>
            </a:r>
          </a:p>
          <a:p>
            <a:pPr>
              <a:lnSpc>
                <a:spcPct val="90000"/>
              </a:lnSpc>
              <a:spcBef>
                <a:spcPts val="1001"/>
              </a:spcBef>
              <a:buNone/>
              <a:tabLst>
                <a:tab pos="0" algn="l"/>
              </a:tabLst>
            </a:pPr>
            <a:r>
              <a:rPr lang="en-US" sz="2800" b="0" strike="noStrike">
                <a:solidFill>
                  <a:srgbClr val="000000"/>
                </a:solidFill>
                <a:latin typeface="Calibri"/>
              </a:rPr>
              <a:t>from a survey that analysed 2901 respondents</a:t>
            </a:r>
          </a:p>
          <a:p>
            <a:pPr algn="r">
              <a:lnSpc>
                <a:spcPct val="90000"/>
              </a:lnSpc>
              <a:spcBef>
                <a:spcPts val="1001"/>
              </a:spcBef>
              <a:buNone/>
              <a:tabLst>
                <a:tab pos="0" algn="l"/>
              </a:tabLst>
            </a:pPr>
            <a:r>
              <a:rPr lang="en-US" sz="2800" b="0" strike="noStrike">
                <a:solidFill>
                  <a:srgbClr val="000000"/>
                </a:solidFill>
                <a:latin typeface="Calibri"/>
              </a:rPr>
              <a:t>--</a:t>
            </a:r>
            <a:r>
              <a:rPr lang="en-US" sz="2800" b="0" i="1" strike="noStrike">
                <a:solidFill>
                  <a:srgbClr val="000000"/>
                </a:solidFill>
                <a:latin typeface="Calibri"/>
              </a:rPr>
              <a:t>Australian Mountain Bike Market Profile- Survey Data, DirtArt, 2016</a:t>
            </a:r>
            <a:endParaRPr lang="en-US" sz="2800" b="0" strike="noStrike">
              <a:solidFill>
                <a:srgbClr val="000000"/>
              </a:solidFill>
              <a:latin typeface="Calibri"/>
            </a:endParaRPr>
          </a:p>
        </p:txBody>
      </p:sp>
      <p:pic>
        <p:nvPicPr>
          <p:cNvPr id="146" name="Picture 3"/>
          <p:cNvPicPr/>
          <p:nvPr/>
        </p:nvPicPr>
        <p:blipFill>
          <a:blip r:embed="rId3"/>
          <a:srcRect/>
          <a:stretch>
            <a:fillRect/>
          </a:stretch>
        </p:blipFill>
        <p:spPr>
          <a:xfrm>
            <a:off x="0" y="0"/>
            <a:ext cx="8389800" cy="6857640"/>
          </a:xfrm>
          <a:prstGeom prst="rect">
            <a:avLst/>
          </a:prstGeom>
          <a:ln w="0">
            <a:noFill/>
          </a:ln>
        </p:spPr>
      </p:pic>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How old are Warburtonites?</a:t>
            </a:r>
            <a:endParaRPr lang="en-US" sz="4400" b="0" strike="noStrike">
              <a:solidFill>
                <a:srgbClr val="000000"/>
              </a:solidFill>
              <a:latin typeface="Calibri"/>
            </a:endParaRPr>
          </a:p>
        </p:txBody>
      </p:sp>
      <p:sp>
        <p:nvSpPr>
          <p:cNvPr id="148"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90000"/>
              </a:lnSpc>
              <a:spcBef>
                <a:spcPts val="1001"/>
              </a:spcBef>
              <a:buNone/>
              <a:tabLst>
                <a:tab pos="0" algn="l"/>
              </a:tabLst>
            </a:pPr>
            <a:endParaRPr lang="en-US" sz="2800" b="0" strike="noStrike" dirty="0">
              <a:solidFill>
                <a:srgbClr val="000000"/>
              </a:solidFill>
              <a:latin typeface="Calibri"/>
            </a:endParaRPr>
          </a:p>
          <a:p>
            <a:pPr>
              <a:lnSpc>
                <a:spcPct val="90000"/>
              </a:lnSpc>
              <a:spcBef>
                <a:spcPts val="1001"/>
              </a:spcBef>
              <a:buNone/>
              <a:tabLst>
                <a:tab pos="0" algn="l"/>
              </a:tabLst>
            </a:pPr>
            <a:r>
              <a:rPr lang="en-US" sz="2800" b="1" strike="noStrike" dirty="0">
                <a:solidFill>
                  <a:srgbClr val="000000"/>
                </a:solidFill>
                <a:latin typeface="Verdana"/>
              </a:rPr>
              <a:t>Warburton</a:t>
            </a:r>
            <a:endParaRPr lang="en-US" sz="2800" b="0" strike="noStrike" dirty="0">
              <a:solidFill>
                <a:srgbClr val="000000"/>
              </a:solidFill>
              <a:latin typeface="Calibri"/>
            </a:endParaRPr>
          </a:p>
          <a:p>
            <a:pPr>
              <a:lnSpc>
                <a:spcPct val="90000"/>
              </a:lnSpc>
              <a:spcBef>
                <a:spcPts val="1001"/>
              </a:spcBef>
              <a:buNone/>
              <a:tabLst>
                <a:tab pos="0" algn="l"/>
              </a:tabLst>
            </a:pPr>
            <a:r>
              <a:rPr lang="en-US" sz="2800" b="0" strike="noStrike" dirty="0">
                <a:solidFill>
                  <a:srgbClr val="000000"/>
                </a:solidFill>
                <a:latin typeface="Verdana"/>
              </a:rPr>
              <a:t>49%</a:t>
            </a:r>
            <a:r>
              <a:rPr lang="en-GB" sz="2800" b="0" strike="noStrike" dirty="0">
                <a:solidFill>
                  <a:srgbClr val="000000"/>
                </a:solidFill>
                <a:latin typeface="Verdana"/>
              </a:rPr>
              <a:t> are o</a:t>
            </a:r>
            <a:r>
              <a:rPr lang="en-US" sz="2800" b="0" strike="noStrike" dirty="0" err="1">
                <a:solidFill>
                  <a:srgbClr val="000000"/>
                </a:solidFill>
                <a:latin typeface="Verdana"/>
              </a:rPr>
              <a:t>ver</a:t>
            </a:r>
            <a:r>
              <a:rPr lang="en-US" sz="2800" b="0" strike="noStrike" dirty="0">
                <a:solidFill>
                  <a:srgbClr val="000000"/>
                </a:solidFill>
                <a:latin typeface="Verdana"/>
              </a:rPr>
              <a:t> 50 years old </a:t>
            </a:r>
            <a:endParaRPr lang="en-US" sz="2800" b="0" strike="noStrike" dirty="0">
              <a:solidFill>
                <a:srgbClr val="000000"/>
              </a:solidFill>
              <a:latin typeface="Calibri"/>
            </a:endParaRPr>
          </a:p>
          <a:p>
            <a:pPr>
              <a:lnSpc>
                <a:spcPct val="90000"/>
              </a:lnSpc>
              <a:spcBef>
                <a:spcPts val="1001"/>
              </a:spcBef>
              <a:buNone/>
              <a:tabLst>
                <a:tab pos="0" algn="l"/>
              </a:tabLst>
            </a:pPr>
            <a:r>
              <a:rPr lang="en-US" sz="2800" b="0" strike="noStrike" dirty="0">
                <a:solidFill>
                  <a:srgbClr val="000000"/>
                </a:solidFill>
                <a:latin typeface="Verdana"/>
              </a:rPr>
              <a:t>40% are over 55 years old</a:t>
            </a:r>
            <a:endParaRPr lang="en-US" sz="2800" b="0" strike="noStrike" dirty="0">
              <a:solidFill>
                <a:srgbClr val="000000"/>
              </a:solidFill>
              <a:latin typeface="Calibri"/>
            </a:endParaRPr>
          </a:p>
          <a:p>
            <a:pPr>
              <a:lnSpc>
                <a:spcPct val="90000"/>
              </a:lnSpc>
              <a:spcBef>
                <a:spcPts val="1001"/>
              </a:spcBef>
              <a:buNone/>
              <a:tabLst>
                <a:tab pos="0" algn="l"/>
              </a:tabLst>
            </a:pPr>
            <a:r>
              <a:rPr lang="en-US" sz="2800" b="0" strike="noStrike" dirty="0">
                <a:solidFill>
                  <a:srgbClr val="000000"/>
                </a:solidFill>
                <a:latin typeface="Verdana"/>
              </a:rPr>
              <a:t>51% are women</a:t>
            </a:r>
            <a:endParaRPr lang="en-US" sz="2800" b="0" strike="noStrike" dirty="0">
              <a:solidFill>
                <a:srgbClr val="000000"/>
              </a:solidFill>
              <a:latin typeface="Calibri"/>
            </a:endParaRPr>
          </a:p>
          <a:p>
            <a:pPr algn="r">
              <a:lnSpc>
                <a:spcPct val="90000"/>
              </a:lnSpc>
              <a:spcBef>
                <a:spcPts val="1001"/>
              </a:spcBef>
              <a:buNone/>
              <a:tabLst>
                <a:tab pos="0" algn="l"/>
              </a:tabLst>
            </a:pPr>
            <a:r>
              <a:rPr lang="en-US" sz="2400" b="0" i="1" strike="noStrike" dirty="0">
                <a:solidFill>
                  <a:srgbClr val="000000"/>
                </a:solidFill>
                <a:latin typeface="Verdana"/>
              </a:rPr>
              <a:t>--Census </a:t>
            </a:r>
            <a:r>
              <a:rPr lang="en-US" sz="2400" b="0" i="1" strike="noStrike" dirty="0" err="1">
                <a:solidFill>
                  <a:srgbClr val="000000"/>
                </a:solidFill>
                <a:latin typeface="Verdana"/>
              </a:rPr>
              <a:t>Quickstats</a:t>
            </a:r>
            <a:r>
              <a:rPr lang="en-US" sz="2400" b="0" i="1" strike="noStrike" dirty="0">
                <a:solidFill>
                  <a:srgbClr val="000000"/>
                </a:solidFill>
                <a:latin typeface="Verdana"/>
              </a:rPr>
              <a:t> 2016 Australian Bureau of Statistics</a:t>
            </a:r>
          </a:p>
          <a:p>
            <a:pPr algn="ctr">
              <a:lnSpc>
                <a:spcPct val="90000"/>
              </a:lnSpc>
              <a:spcBef>
                <a:spcPts val="1001"/>
              </a:spcBef>
              <a:buNone/>
              <a:tabLst>
                <a:tab pos="0" algn="l"/>
              </a:tabLst>
            </a:pPr>
            <a:r>
              <a:rPr lang="en-US" sz="2400" b="1" dirty="0">
                <a:solidFill>
                  <a:srgbClr val="000000"/>
                </a:solidFill>
                <a:latin typeface="Verdana"/>
              </a:rPr>
              <a:t>Members of o</a:t>
            </a:r>
            <a:r>
              <a:rPr lang="en-US" sz="2400" b="1" i="0" strike="noStrike" dirty="0">
                <a:solidFill>
                  <a:srgbClr val="000000"/>
                </a:solidFill>
                <a:latin typeface="Verdana"/>
              </a:rPr>
              <a:t>ur major demographics are unlikely to take up mountain biking</a:t>
            </a:r>
            <a:r>
              <a:rPr lang="en-GB" sz="2400" b="1" i="0" strike="noStrike" dirty="0">
                <a:solidFill>
                  <a:srgbClr val="000000"/>
                </a:solidFill>
                <a:latin typeface="Verdana"/>
              </a:rPr>
              <a:t> </a:t>
            </a:r>
            <a:endParaRPr lang="en-US" sz="2400" b="1" i="0" strike="noStrike" dirty="0">
              <a:solidFill>
                <a:srgbClr val="000000"/>
              </a:solidFill>
              <a:latin typeface="Calibri"/>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What age group suffers from diabetes?</a:t>
            </a:r>
            <a:endParaRPr lang="en-US" sz="4400" b="0" strike="noStrike">
              <a:solidFill>
                <a:srgbClr val="000000"/>
              </a:solidFill>
              <a:latin typeface="Calibri"/>
            </a:endParaRPr>
          </a:p>
        </p:txBody>
      </p:sp>
      <p:sp>
        <p:nvSpPr>
          <p:cNvPr id="150"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dirty="0">
                <a:solidFill>
                  <a:srgbClr val="000000"/>
                </a:solidFill>
                <a:latin typeface="Calibri"/>
              </a:rPr>
              <a:t>The Project says it will help prevent diabetes.</a:t>
            </a:r>
          </a:p>
          <a:p>
            <a:pPr>
              <a:lnSpc>
                <a:spcPct val="90000"/>
              </a:lnSpc>
              <a:spcBef>
                <a:spcPts val="1001"/>
              </a:spcBef>
              <a:buNone/>
              <a:tabLst>
                <a:tab pos="0" algn="l"/>
              </a:tabLst>
            </a:pPr>
            <a:r>
              <a:rPr lang="en-US" dirty="0">
                <a:solidFill>
                  <a:srgbClr val="000000"/>
                </a:solidFill>
                <a:latin typeface="Calibri"/>
              </a:rPr>
              <a:t>However, t</a:t>
            </a:r>
            <a:r>
              <a:rPr lang="en-US" sz="2800" b="0" strike="noStrike" dirty="0">
                <a:solidFill>
                  <a:srgbClr val="000000"/>
                </a:solidFill>
                <a:latin typeface="Calibri"/>
              </a:rPr>
              <a:t>he prevalence of diabetes increases with age.</a:t>
            </a:r>
          </a:p>
          <a:p>
            <a:pPr>
              <a:lnSpc>
                <a:spcPct val="90000"/>
              </a:lnSpc>
              <a:spcBef>
                <a:spcPts val="1001"/>
              </a:spcBef>
              <a:buNone/>
              <a:tabLst>
                <a:tab pos="0" algn="l"/>
              </a:tabLst>
            </a:pPr>
            <a:endParaRPr lang="en-US" sz="2800" b="0" strike="noStrike" dirty="0">
              <a:solidFill>
                <a:srgbClr val="000000"/>
              </a:solidFill>
              <a:latin typeface="Calibri"/>
            </a:endParaRPr>
          </a:p>
          <a:p>
            <a:pPr>
              <a:lnSpc>
                <a:spcPct val="90000"/>
              </a:lnSpc>
              <a:spcBef>
                <a:spcPts val="1001"/>
              </a:spcBef>
              <a:buNone/>
              <a:tabLst>
                <a:tab pos="0" algn="l"/>
              </a:tabLst>
            </a:pPr>
            <a:r>
              <a:rPr lang="en-US" sz="2800" b="0" strike="noStrike" dirty="0">
                <a:solidFill>
                  <a:srgbClr val="000000"/>
                </a:solidFill>
                <a:latin typeface="Calibri"/>
              </a:rPr>
              <a:t>			45-54 years 		4.5%</a:t>
            </a:r>
          </a:p>
          <a:p>
            <a:pPr>
              <a:lnSpc>
                <a:spcPct val="90000"/>
              </a:lnSpc>
              <a:spcBef>
                <a:spcPts val="1001"/>
              </a:spcBef>
              <a:buNone/>
              <a:tabLst>
                <a:tab pos="0" algn="l"/>
              </a:tabLst>
            </a:pPr>
            <a:r>
              <a:rPr lang="en-US" sz="2800" b="0" strike="noStrike" dirty="0">
                <a:solidFill>
                  <a:srgbClr val="000000"/>
                </a:solidFill>
                <a:latin typeface="Calibri"/>
              </a:rPr>
              <a:t>			55-64 years		10%</a:t>
            </a:r>
          </a:p>
          <a:p>
            <a:pPr>
              <a:lnSpc>
                <a:spcPct val="90000"/>
              </a:lnSpc>
              <a:spcBef>
                <a:spcPts val="1001"/>
              </a:spcBef>
              <a:buNone/>
              <a:tabLst>
                <a:tab pos="0" algn="l"/>
              </a:tabLst>
            </a:pPr>
            <a:r>
              <a:rPr lang="en-US" sz="2800" b="0" strike="noStrike" dirty="0">
                <a:solidFill>
                  <a:srgbClr val="000000"/>
                </a:solidFill>
                <a:latin typeface="Calibri"/>
              </a:rPr>
              <a:t>			75 and over		19% </a:t>
            </a:r>
          </a:p>
          <a:p>
            <a:pPr>
              <a:lnSpc>
                <a:spcPct val="90000"/>
              </a:lnSpc>
              <a:spcBef>
                <a:spcPts val="1001"/>
              </a:spcBef>
              <a:buNone/>
              <a:tabLst>
                <a:tab pos="0" algn="l"/>
              </a:tabLst>
            </a:pPr>
            <a:r>
              <a:rPr lang="en-US" sz="2800" b="0" strike="noStrike" dirty="0">
                <a:solidFill>
                  <a:srgbClr val="000000"/>
                </a:solidFill>
                <a:latin typeface="Calibri"/>
              </a:rPr>
              <a:t>				--Australian Institute of Health and Welfare</a:t>
            </a:r>
          </a:p>
          <a:p>
            <a:pPr>
              <a:lnSpc>
                <a:spcPct val="90000"/>
              </a:lnSpc>
              <a:spcBef>
                <a:spcPts val="1001"/>
              </a:spcBef>
              <a:buNone/>
              <a:tabLst>
                <a:tab pos="0" algn="l"/>
              </a:tabLst>
            </a:pPr>
            <a:r>
              <a:rPr lang="en-US" sz="2800" b="0" strike="noStrike" dirty="0">
                <a:solidFill>
                  <a:srgbClr val="000000"/>
                </a:solidFill>
                <a:latin typeface="Calibri"/>
              </a:rPr>
              <a:t>And if they are not taking up mountain biking how are you helping them?</a:t>
            </a:r>
          </a:p>
          <a:p>
            <a:pPr>
              <a:lnSpc>
                <a:spcPct val="90000"/>
              </a:lnSpc>
              <a:spcBef>
                <a:spcPts val="1001"/>
              </a:spcBef>
              <a:buNone/>
              <a:tabLst>
                <a:tab pos="0" algn="l"/>
              </a:tabLst>
            </a:pPr>
            <a:endParaRPr lang="en-US" sz="2800" b="0" strike="noStrike" dirty="0">
              <a:solidFill>
                <a:srgbClr val="000000"/>
              </a:solidFill>
              <a:latin typeface="Calibri"/>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noEditPoints="1"/>
          </p:cNvSpPr>
          <p:nvPr>
            <p:ph type="title" idx="4294967295"/>
          </p:nvPr>
        </p:nvSpPr>
        <p:spPr>
          <a:xfrm>
            <a:off x="33012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Dementia</a:t>
            </a:r>
            <a:endParaRPr lang="en-US" sz="4400" b="0" strike="noStrike">
              <a:solidFill>
                <a:srgbClr val="000000"/>
              </a:solidFill>
              <a:latin typeface="Calibri"/>
            </a:endParaRPr>
          </a:p>
        </p:txBody>
      </p:sp>
      <p:pic>
        <p:nvPicPr>
          <p:cNvPr id="152" name="Picture 3"/>
          <p:cNvPicPr/>
          <p:nvPr/>
        </p:nvPicPr>
        <p:blipFill>
          <a:blip r:embed="rId3"/>
          <a:srcRect/>
          <a:stretch>
            <a:fillRect/>
          </a:stretch>
        </p:blipFill>
        <p:spPr>
          <a:xfrm>
            <a:off x="2653920" y="0"/>
            <a:ext cx="9537480" cy="6857640"/>
          </a:xfrm>
          <a:prstGeom prst="rect">
            <a:avLst/>
          </a:prstGeom>
          <a:ln w="0">
            <a:noFill/>
          </a:ln>
        </p:spPr>
      </p:pic>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4F6782-BF8A-46FB-BD9B-6240F51E5C85}"/>
              </a:ext>
            </a:extLst>
          </p:cNvPr>
          <p:cNvSpPr txBox="1"/>
          <p:nvPr/>
        </p:nvSpPr>
        <p:spPr>
          <a:xfrm>
            <a:off x="1132610" y="1743302"/>
            <a:ext cx="9663545" cy="954107"/>
          </a:xfrm>
          <a:prstGeom prst="rect">
            <a:avLst/>
          </a:prstGeom>
          <a:noFill/>
        </p:spPr>
        <p:txBody>
          <a:bodyPr wrap="square" rtlCol="0">
            <a:spAutoFit/>
          </a:bodyPr>
          <a:lstStyle/>
          <a:p>
            <a:pPr algn="ctr"/>
            <a:r>
              <a:rPr lang="en-US" sz="2800" b="1" dirty="0"/>
              <a:t>What’s the most popular recreation for the older demographic?</a:t>
            </a:r>
            <a:endParaRPr lang="en-AU" sz="2800" b="1" dirty="0"/>
          </a:p>
        </p:txBody>
      </p:sp>
    </p:spTree>
    <p:extLst>
      <p:ext uri="{BB962C8B-B14F-4D97-AF65-F5344CB8AC3E}">
        <p14:creationId xmlns:p14="http://schemas.microsoft.com/office/powerpoint/2010/main" val="36260032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laceHolder 1"/>
          <p:cNvSpPr>
            <a:spLocks noGrp="1" noEditPoints="1"/>
          </p:cNvSpPr>
          <p:nvPr>
            <p:ph idx="4294967295"/>
          </p:nvPr>
        </p:nvSpPr>
        <p:spPr>
          <a:xfrm>
            <a:off x="8759760" y="697680"/>
            <a:ext cx="3002400" cy="5245920"/>
          </a:xfrm>
          <a:prstGeom prst="rect">
            <a:avLst/>
          </a:prstGeom>
          <a:noFill/>
          <a:ln w="0">
            <a:noFill/>
          </a:ln>
        </p:spPr>
        <p:txBody>
          <a:bodyPr anchor="t">
            <a:noAutofit/>
          </a:bodyPr>
          <a:lstStyle/>
          <a:p>
            <a:pPr>
              <a:lnSpc>
                <a:spcPct val="90000"/>
              </a:lnSpc>
              <a:spcBef>
                <a:spcPts val="1001"/>
              </a:spcBef>
              <a:buNone/>
              <a:tabLst>
                <a:tab pos="0" algn="l"/>
              </a:tabLst>
            </a:pPr>
            <a:r>
              <a:rPr lang="en-US" sz="2800" b="1" strike="noStrike" dirty="0">
                <a:solidFill>
                  <a:srgbClr val="000000"/>
                </a:solidFill>
                <a:latin typeface="Calibri"/>
              </a:rPr>
              <a:t>Most popular exercise:</a:t>
            </a:r>
            <a:br>
              <a:rPr b="1" dirty="0"/>
            </a:br>
            <a:r>
              <a:rPr lang="en-US" sz="4400" b="1" strike="noStrike" dirty="0">
                <a:solidFill>
                  <a:srgbClr val="000000"/>
                </a:solidFill>
                <a:latin typeface="Calibri"/>
              </a:rPr>
              <a:t>Walking </a:t>
            </a:r>
          </a:p>
          <a:p>
            <a:pPr>
              <a:lnSpc>
                <a:spcPct val="90000"/>
              </a:lnSpc>
              <a:spcBef>
                <a:spcPts val="1001"/>
              </a:spcBef>
              <a:buNone/>
              <a:tabLst>
                <a:tab pos="0" algn="l"/>
              </a:tabLst>
            </a:pPr>
            <a:r>
              <a:rPr lang="en-US" sz="2800" b="0" strike="noStrike" dirty="0">
                <a:solidFill>
                  <a:srgbClr val="000000"/>
                </a:solidFill>
                <a:latin typeface="Calibri"/>
              </a:rPr>
              <a:t>over taking: </a:t>
            </a:r>
            <a:br>
              <a:rPr lang="en-US" sz="2800" b="0" strike="noStrike" dirty="0">
                <a:solidFill>
                  <a:srgbClr val="000000"/>
                </a:solidFill>
                <a:latin typeface="Calibri"/>
              </a:rPr>
            </a:br>
            <a:br>
              <a:rPr dirty="0"/>
            </a:br>
            <a:r>
              <a:rPr lang="en-US" sz="2800" b="0" strike="noStrike" dirty="0">
                <a:solidFill>
                  <a:srgbClr val="000000"/>
                </a:solidFill>
                <a:latin typeface="Calibri"/>
              </a:rPr>
              <a:t>cycling at age 17 swimming at age 20</a:t>
            </a:r>
            <a:br>
              <a:rPr dirty="0"/>
            </a:br>
            <a:r>
              <a:rPr lang="en-US" sz="2800" b="0" strike="noStrike" dirty="0">
                <a:solidFill>
                  <a:srgbClr val="000000"/>
                </a:solidFill>
                <a:latin typeface="Calibri"/>
              </a:rPr>
              <a:t>jogging/running at age 25 </a:t>
            </a:r>
            <a:br>
              <a:rPr dirty="0"/>
            </a:br>
            <a:r>
              <a:rPr lang="en-US" sz="2800" b="0" strike="noStrike" dirty="0">
                <a:solidFill>
                  <a:srgbClr val="000000"/>
                </a:solidFill>
                <a:latin typeface="Calibri"/>
              </a:rPr>
              <a:t>and gym at age 34.</a:t>
            </a:r>
          </a:p>
        </p:txBody>
      </p:sp>
      <p:pic>
        <p:nvPicPr>
          <p:cNvPr id="154" name="Picture 3"/>
          <p:cNvPicPr/>
          <p:nvPr/>
        </p:nvPicPr>
        <p:blipFill>
          <a:blip r:embed="rId3"/>
          <a:srcRect/>
          <a:stretch>
            <a:fillRect/>
          </a:stretch>
        </p:blipFill>
        <p:spPr>
          <a:xfrm>
            <a:off x="429840" y="697680"/>
            <a:ext cx="7912800" cy="5123520"/>
          </a:xfrm>
          <a:prstGeom prst="rect">
            <a:avLst/>
          </a:prstGeom>
          <a:ln w="0">
            <a:noFill/>
          </a:ln>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PlaceHolder 1"/>
          <p:cNvSpPr>
            <a:spLocks noGrp="1" noEditPoints="1"/>
          </p:cNvSpPr>
          <p:nvPr>
            <p:ph type="title" idx="4294967295"/>
          </p:nvPr>
        </p:nvSpPr>
        <p:spPr>
          <a:xfrm>
            <a:off x="838080" y="365040"/>
            <a:ext cx="10515240" cy="5754240"/>
          </a:xfrm>
          <a:prstGeom prst="rect">
            <a:avLst/>
          </a:prstGeom>
          <a:noFill/>
          <a:ln w="0">
            <a:noFill/>
          </a:ln>
        </p:spPr>
        <p:txBody>
          <a:bodyPr anchor="ctr">
            <a:noAutofit/>
          </a:bodyPr>
          <a:lstStyle/>
          <a:p>
            <a:pPr algn="ctr">
              <a:lnSpc>
                <a:spcPct val="90000"/>
              </a:lnSpc>
              <a:buNone/>
            </a:pPr>
            <a:r>
              <a:rPr lang="en-US" sz="4400" b="0" strike="noStrike" dirty="0">
                <a:solidFill>
                  <a:srgbClr val="000000"/>
                </a:solidFill>
                <a:latin typeface="Calibri Light"/>
              </a:rPr>
              <a:t>No, the Warburton Mountain Bike Destination won’t help prevent dementia, </a:t>
            </a:r>
            <a:endParaRPr lang="en-US" sz="4400" b="0" strike="noStrike" dirty="0">
              <a:solidFill>
                <a:srgbClr val="000000"/>
              </a:solidFill>
              <a:latin typeface="Calibri"/>
            </a:endParaRPr>
          </a:p>
          <a:p>
            <a:pPr algn="ctr">
              <a:lnSpc>
                <a:spcPct val="90000"/>
              </a:lnSpc>
              <a:buNone/>
            </a:pPr>
            <a:r>
              <a:rPr lang="en-US" sz="4400" b="0" strike="noStrike" dirty="0">
                <a:solidFill>
                  <a:srgbClr val="000000"/>
                </a:solidFill>
                <a:latin typeface="Calibri Light"/>
              </a:rPr>
              <a:t>obesity or diabetes</a:t>
            </a:r>
            <a:br>
              <a:rPr lang="en-US" sz="4400" b="0" strike="noStrike" dirty="0">
                <a:solidFill>
                  <a:srgbClr val="000000"/>
                </a:solidFill>
                <a:latin typeface="Calibri Light"/>
              </a:rPr>
            </a:br>
            <a:r>
              <a:rPr lang="en-US" sz="4400" b="0" strike="noStrike" dirty="0">
                <a:solidFill>
                  <a:srgbClr val="000000"/>
                </a:solidFill>
                <a:latin typeface="Calibri Light"/>
              </a:rPr>
              <a:t>It will make it worse</a:t>
            </a:r>
            <a:endParaRPr lang="en-US" sz="4400" b="0" strike="noStrike" dirty="0">
              <a:solidFill>
                <a:srgbClr val="000000"/>
              </a:solidFill>
              <a:latin typeface="Calibri"/>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PlaceHolder 1"/>
          <p:cNvSpPr>
            <a:spLocks noGrp="1" noEditPoints="1"/>
          </p:cNvSpPr>
          <p:nvPr>
            <p:ph idx="4294967295"/>
          </p:nvPr>
        </p:nvSpPr>
        <p:spPr>
          <a:xfrm>
            <a:off x="8744760" y="131760"/>
            <a:ext cx="3030480" cy="6138360"/>
          </a:xfrm>
          <a:prstGeom prst="rect">
            <a:avLst/>
          </a:prstGeom>
          <a:noFill/>
          <a:ln w="0">
            <a:noFill/>
          </a:ln>
        </p:spPr>
        <p:txBody>
          <a:bodyPr anchor="t">
            <a:noAutofit/>
          </a:bodyPr>
          <a:lstStyle/>
          <a:p>
            <a:pPr>
              <a:lnSpc>
                <a:spcPct val="90000"/>
              </a:lnSpc>
              <a:spcBef>
                <a:spcPts val="1001"/>
              </a:spcBef>
              <a:buNone/>
              <a:tabLst>
                <a:tab pos="0" algn="l"/>
              </a:tabLst>
            </a:pPr>
            <a:r>
              <a:rPr lang="en-US" sz="2800" b="1" strike="noStrike" dirty="0">
                <a:solidFill>
                  <a:srgbClr val="000000"/>
                </a:solidFill>
                <a:latin typeface="Calibri"/>
              </a:rPr>
              <a:t>Roy Morgan Top 20 Sports </a:t>
            </a:r>
            <a:br>
              <a:rPr dirty="0"/>
            </a:br>
            <a:r>
              <a:rPr lang="en-US" sz="2800" b="1" strike="noStrike" dirty="0">
                <a:solidFill>
                  <a:srgbClr val="000000"/>
                </a:solidFill>
                <a:latin typeface="Calibri"/>
              </a:rPr>
              <a:t>2019 and 2021</a:t>
            </a:r>
            <a:endParaRPr lang="en-US" sz="2800" b="0" strike="noStrike" dirty="0">
              <a:solidFill>
                <a:srgbClr val="000000"/>
              </a:solidFill>
              <a:latin typeface="Calibri"/>
            </a:endParaRPr>
          </a:p>
          <a:p>
            <a:pPr>
              <a:lnSpc>
                <a:spcPct val="90000"/>
              </a:lnSpc>
              <a:spcBef>
                <a:spcPts val="1001"/>
              </a:spcBef>
              <a:buNone/>
              <a:tabLst>
                <a:tab pos="0" algn="l"/>
              </a:tabLst>
            </a:pPr>
            <a:r>
              <a:rPr lang="en-US" sz="2200" b="1" strike="noStrike" dirty="0">
                <a:solidFill>
                  <a:srgbClr val="FF0000"/>
                </a:solidFill>
                <a:latin typeface="Calibri"/>
              </a:rPr>
              <a:t>No. 1 </a:t>
            </a:r>
            <a:br>
              <a:rPr sz="2200" dirty="0"/>
            </a:br>
            <a:r>
              <a:rPr lang="en-US" sz="2200" b="1" strike="noStrike" dirty="0">
                <a:solidFill>
                  <a:srgbClr val="FF0000"/>
                </a:solidFill>
                <a:latin typeface="Calibri"/>
              </a:rPr>
              <a:t>Walking	51.9%</a:t>
            </a:r>
            <a:endParaRPr lang="en-US" sz="2200" b="0" strike="noStrike" dirty="0">
              <a:solidFill>
                <a:srgbClr val="000000"/>
              </a:solidFill>
              <a:latin typeface="Calibri"/>
            </a:endParaRPr>
          </a:p>
          <a:p>
            <a:pPr>
              <a:lnSpc>
                <a:spcPct val="90000"/>
              </a:lnSpc>
              <a:spcBef>
                <a:spcPts val="1001"/>
              </a:spcBef>
              <a:buNone/>
              <a:tabLst>
                <a:tab pos="0" algn="l"/>
              </a:tabLst>
            </a:pPr>
            <a:r>
              <a:rPr lang="en-US" sz="2200" b="0" strike="noStrike" dirty="0">
                <a:solidFill>
                  <a:srgbClr val="000000"/>
                </a:solidFill>
                <a:latin typeface="Calibri"/>
              </a:rPr>
              <a:t>No. 6</a:t>
            </a:r>
            <a:br>
              <a:rPr sz="2200" dirty="0"/>
            </a:br>
            <a:r>
              <a:rPr lang="en-US" sz="2200" b="0" strike="noStrike" dirty="0">
                <a:solidFill>
                  <a:srgbClr val="000000"/>
                </a:solidFill>
                <a:latin typeface="Calibri"/>
              </a:rPr>
              <a:t>Cycling		6.4%</a:t>
            </a:r>
          </a:p>
          <a:p>
            <a:pPr>
              <a:lnSpc>
                <a:spcPct val="90000"/>
              </a:lnSpc>
              <a:spcBef>
                <a:spcPts val="1001"/>
              </a:spcBef>
              <a:buNone/>
              <a:tabLst>
                <a:tab pos="0" algn="l"/>
              </a:tabLst>
            </a:pPr>
            <a:r>
              <a:rPr lang="en-US" sz="2200" b="0" strike="noStrike" dirty="0">
                <a:solidFill>
                  <a:srgbClr val="000000"/>
                </a:solidFill>
                <a:latin typeface="Calibri"/>
              </a:rPr>
              <a:t>No. 7</a:t>
            </a:r>
            <a:br>
              <a:rPr sz="2200" dirty="0"/>
            </a:br>
            <a:r>
              <a:rPr lang="en-US" sz="2200" b="0" strike="noStrike" dirty="0">
                <a:solidFill>
                  <a:srgbClr val="000000"/>
                </a:solidFill>
                <a:latin typeface="Calibri"/>
              </a:rPr>
              <a:t>Bushwalking (during Covid)</a:t>
            </a:r>
          </a:p>
          <a:p>
            <a:pPr>
              <a:lnSpc>
                <a:spcPct val="90000"/>
              </a:lnSpc>
              <a:spcBef>
                <a:spcPts val="1001"/>
              </a:spcBef>
              <a:buNone/>
              <a:tabLst>
                <a:tab pos="0" algn="l"/>
              </a:tabLst>
            </a:pPr>
            <a:r>
              <a:rPr lang="en-US" sz="2200" b="0" strike="noStrike" dirty="0">
                <a:solidFill>
                  <a:srgbClr val="000000"/>
                </a:solidFill>
                <a:latin typeface="Calibri"/>
              </a:rPr>
              <a:t>		5.2%</a:t>
            </a:r>
          </a:p>
          <a:p>
            <a:pPr>
              <a:lnSpc>
                <a:spcPct val="90000"/>
              </a:lnSpc>
              <a:spcBef>
                <a:spcPts val="1001"/>
              </a:spcBef>
              <a:buNone/>
              <a:tabLst>
                <a:tab pos="0" algn="l"/>
              </a:tabLst>
            </a:pPr>
            <a:r>
              <a:rPr lang="en-US" sz="2200" b="0" strike="noStrike" dirty="0">
                <a:solidFill>
                  <a:srgbClr val="000000"/>
                </a:solidFill>
                <a:latin typeface="Calibri"/>
              </a:rPr>
              <a:t>No 9</a:t>
            </a:r>
            <a:br>
              <a:rPr sz="2200" dirty="0"/>
            </a:br>
            <a:r>
              <a:rPr lang="en-US" sz="2200" b="0" strike="noStrike" dirty="0">
                <a:solidFill>
                  <a:srgbClr val="000000"/>
                </a:solidFill>
                <a:latin typeface="Calibri"/>
              </a:rPr>
              <a:t>Golf		2.6%</a:t>
            </a:r>
          </a:p>
          <a:p>
            <a:pPr>
              <a:lnSpc>
                <a:spcPct val="90000"/>
              </a:lnSpc>
              <a:spcBef>
                <a:spcPts val="1001"/>
              </a:spcBef>
              <a:buNone/>
              <a:tabLst>
                <a:tab pos="0" algn="l"/>
              </a:tabLst>
            </a:pPr>
            <a:r>
              <a:rPr lang="en-US" sz="2200" b="1" strike="noStrike" dirty="0">
                <a:solidFill>
                  <a:srgbClr val="FF0000"/>
                </a:solidFill>
                <a:latin typeface="Calibri"/>
              </a:rPr>
              <a:t>No 18</a:t>
            </a:r>
            <a:br>
              <a:rPr sz="2200" dirty="0"/>
            </a:br>
            <a:r>
              <a:rPr lang="en-US" sz="2200" b="1" strike="noStrike" dirty="0">
                <a:solidFill>
                  <a:srgbClr val="FF0000"/>
                </a:solidFill>
                <a:latin typeface="Calibri"/>
              </a:rPr>
              <a:t>Mountain Biking</a:t>
            </a:r>
            <a:endParaRPr lang="en-US" sz="2200" b="0" strike="noStrike" dirty="0">
              <a:solidFill>
                <a:srgbClr val="000000"/>
              </a:solidFill>
              <a:latin typeface="Calibri"/>
            </a:endParaRPr>
          </a:p>
          <a:p>
            <a:pPr>
              <a:lnSpc>
                <a:spcPct val="90000"/>
              </a:lnSpc>
              <a:spcBef>
                <a:spcPts val="1001"/>
              </a:spcBef>
              <a:buNone/>
              <a:tabLst>
                <a:tab pos="0" algn="l"/>
              </a:tabLst>
            </a:pPr>
            <a:r>
              <a:rPr lang="en-US" sz="2200" b="1" strike="noStrike" dirty="0">
                <a:solidFill>
                  <a:srgbClr val="FF0000"/>
                </a:solidFill>
                <a:latin typeface="Calibri"/>
              </a:rPr>
              <a:t>		1.4%</a:t>
            </a:r>
            <a:endParaRPr lang="en-US" sz="2200" b="0" strike="noStrike" dirty="0">
              <a:solidFill>
                <a:srgbClr val="000000"/>
              </a:solidFill>
              <a:latin typeface="Calibri"/>
            </a:endParaRPr>
          </a:p>
        </p:txBody>
      </p:sp>
      <p:pic>
        <p:nvPicPr>
          <p:cNvPr id="157" name="Picture 3"/>
          <p:cNvPicPr/>
          <p:nvPr/>
        </p:nvPicPr>
        <p:blipFill>
          <a:blip r:embed="rId3"/>
          <a:srcRect/>
          <a:stretch>
            <a:fillRect/>
          </a:stretch>
        </p:blipFill>
        <p:spPr>
          <a:xfrm>
            <a:off x="97920" y="0"/>
            <a:ext cx="8646480" cy="6857640"/>
          </a:xfrm>
          <a:prstGeom prst="rect">
            <a:avLst/>
          </a:prstGeom>
          <a:ln w="0">
            <a:noFill/>
          </a:ln>
        </p:spPr>
      </p:pic>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Walking is increasing in popularity</a:t>
            </a:r>
            <a:endParaRPr lang="en-US" sz="4400" b="0" strike="noStrike">
              <a:solidFill>
                <a:srgbClr val="000000"/>
              </a:solidFill>
              <a:latin typeface="Calibri"/>
            </a:endParaRPr>
          </a:p>
        </p:txBody>
      </p:sp>
      <p:sp>
        <p:nvSpPr>
          <p:cNvPr id="159"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100000"/>
              </a:lnSpc>
              <a:spcAft>
                <a:spcPts val="850"/>
              </a:spcAft>
              <a:buNone/>
              <a:tabLst>
                <a:tab pos="0" algn="l"/>
              </a:tabLst>
            </a:pPr>
            <a:r>
              <a:rPr lang="en-GB" sz="2800" b="0" strike="noStrike">
                <a:solidFill>
                  <a:srgbClr val="000000"/>
                </a:solidFill>
                <a:latin typeface="Verdana"/>
              </a:rPr>
              <a:t>Roy Morgan Research </a:t>
            </a:r>
            <a:r>
              <a:rPr lang="en-US" sz="2800" b="0" strike="noStrike">
                <a:solidFill>
                  <a:srgbClr val="000000"/>
                </a:solidFill>
                <a:latin typeface="Verdana"/>
              </a:rPr>
              <a:t>-</a:t>
            </a:r>
            <a:r>
              <a:rPr lang="en-GB" sz="2800" b="0" strike="noStrike">
                <a:solidFill>
                  <a:srgbClr val="000000"/>
                </a:solidFill>
                <a:latin typeface="Verdana"/>
              </a:rPr>
              <a:t> percentage of participation of the Australian population in walking:</a:t>
            </a:r>
            <a:endParaRPr lang="en-US" sz="2800" b="0" strike="noStrike">
              <a:solidFill>
                <a:srgbClr val="000000"/>
              </a:solidFill>
              <a:latin typeface="Calibri"/>
            </a:endParaRPr>
          </a:p>
          <a:p>
            <a:pPr>
              <a:lnSpc>
                <a:spcPct val="100000"/>
              </a:lnSpc>
              <a:spcAft>
                <a:spcPts val="850"/>
              </a:spcAft>
              <a:buNone/>
              <a:tabLst>
                <a:tab pos="0" algn="l"/>
              </a:tabLst>
            </a:pPr>
            <a:endParaRPr lang="en-US" sz="2800" b="0" strike="noStrike">
              <a:solidFill>
                <a:srgbClr val="000000"/>
              </a:solidFill>
              <a:latin typeface="Calibri"/>
            </a:endParaRPr>
          </a:p>
          <a:p>
            <a:pPr marL="360000">
              <a:lnSpc>
                <a:spcPct val="100000"/>
              </a:lnSpc>
              <a:spcAft>
                <a:spcPts val="564"/>
              </a:spcAft>
              <a:buNone/>
              <a:tabLst>
                <a:tab pos="0" algn="l"/>
              </a:tabLst>
            </a:pPr>
            <a:r>
              <a:rPr lang="en-US" sz="2570" b="0" strike="noStrike">
                <a:solidFill>
                  <a:srgbClr val="000000"/>
                </a:solidFill>
                <a:latin typeface="Verdana"/>
              </a:rPr>
              <a:t>					</a:t>
            </a:r>
            <a:r>
              <a:rPr lang="en-GB" sz="2570" b="0" strike="noStrike">
                <a:solidFill>
                  <a:srgbClr val="000000"/>
                </a:solidFill>
                <a:latin typeface="Verdana"/>
              </a:rPr>
              <a:t>2014</a:t>
            </a:r>
            <a:r>
              <a:rPr lang="en-US" sz="2570" b="0" strike="noStrike">
                <a:solidFill>
                  <a:srgbClr val="000000"/>
                </a:solidFill>
                <a:latin typeface="Verdana"/>
              </a:rPr>
              <a:t>/15</a:t>
            </a:r>
            <a:r>
              <a:rPr lang="en-GB" sz="2570" b="0" strike="noStrike">
                <a:solidFill>
                  <a:srgbClr val="000000"/>
                </a:solidFill>
                <a:latin typeface="Verdana"/>
              </a:rPr>
              <a:t>: 44.4%</a:t>
            </a:r>
            <a:r>
              <a:rPr lang="en-GB" sz="1868" b="0" strike="noStrike" baseline="30000">
                <a:solidFill>
                  <a:srgbClr val="000000"/>
                </a:solidFill>
                <a:latin typeface="Verdana"/>
              </a:rPr>
              <a:t> </a:t>
            </a:r>
            <a:endParaRPr lang="en-US" sz="1870" b="0" strike="noStrike">
              <a:solidFill>
                <a:srgbClr val="000000"/>
              </a:solidFill>
              <a:latin typeface="Calibri"/>
            </a:endParaRPr>
          </a:p>
          <a:p>
            <a:pPr marL="360000">
              <a:lnSpc>
                <a:spcPct val="100000"/>
              </a:lnSpc>
              <a:spcAft>
                <a:spcPts val="564"/>
              </a:spcAft>
              <a:buNone/>
              <a:tabLst>
                <a:tab pos="0" algn="l"/>
              </a:tabLst>
            </a:pPr>
            <a:r>
              <a:rPr lang="en-US" sz="2570" b="0" strike="noStrike">
                <a:solidFill>
                  <a:srgbClr val="000000"/>
                </a:solidFill>
                <a:latin typeface="Verdana"/>
              </a:rPr>
              <a:t>					</a:t>
            </a:r>
            <a:r>
              <a:rPr lang="en-GB" sz="2570" b="0" strike="noStrike">
                <a:solidFill>
                  <a:srgbClr val="000000"/>
                </a:solidFill>
                <a:latin typeface="Verdana"/>
              </a:rPr>
              <a:t>2017</a:t>
            </a:r>
            <a:r>
              <a:rPr lang="en-US" sz="2570" b="0" strike="noStrike">
                <a:solidFill>
                  <a:srgbClr val="000000"/>
                </a:solidFill>
                <a:latin typeface="Verdana"/>
              </a:rPr>
              <a:t>/18</a:t>
            </a:r>
            <a:r>
              <a:rPr lang="en-GB" sz="2570" b="0" strike="noStrike">
                <a:solidFill>
                  <a:srgbClr val="000000"/>
                </a:solidFill>
                <a:latin typeface="Verdana"/>
              </a:rPr>
              <a:t>: 47%</a:t>
            </a:r>
            <a:r>
              <a:rPr lang="en-GB" sz="1868" b="0" strike="noStrike" baseline="30000">
                <a:solidFill>
                  <a:srgbClr val="000000"/>
                </a:solidFill>
                <a:latin typeface="Verdana"/>
              </a:rPr>
              <a:t> </a:t>
            </a:r>
            <a:endParaRPr lang="en-US" sz="1870" b="0" strike="noStrike">
              <a:solidFill>
                <a:srgbClr val="000000"/>
              </a:solidFill>
              <a:latin typeface="Calibri"/>
            </a:endParaRPr>
          </a:p>
          <a:p>
            <a:pPr marL="360000">
              <a:lnSpc>
                <a:spcPct val="100000"/>
              </a:lnSpc>
              <a:spcAft>
                <a:spcPts val="564"/>
              </a:spcAft>
              <a:buNone/>
              <a:tabLst>
                <a:tab pos="0" algn="l"/>
              </a:tabLst>
            </a:pPr>
            <a:r>
              <a:rPr lang="en-US" sz="2570" b="0" strike="noStrike">
                <a:solidFill>
                  <a:srgbClr val="000000"/>
                </a:solidFill>
                <a:latin typeface="Verdana"/>
              </a:rPr>
              <a:t>					</a:t>
            </a:r>
            <a:r>
              <a:rPr lang="en-GB" sz="2570" b="0" strike="noStrike">
                <a:solidFill>
                  <a:srgbClr val="000000"/>
                </a:solidFill>
                <a:latin typeface="Verdana"/>
              </a:rPr>
              <a:t>2019</a:t>
            </a:r>
            <a:r>
              <a:rPr lang="en-US" sz="2570" b="0" strike="noStrike">
                <a:solidFill>
                  <a:srgbClr val="000000"/>
                </a:solidFill>
                <a:latin typeface="Verdana"/>
              </a:rPr>
              <a:t>/20</a:t>
            </a:r>
            <a:r>
              <a:rPr lang="en-GB" sz="2570" b="0" strike="noStrike">
                <a:solidFill>
                  <a:srgbClr val="000000"/>
                </a:solidFill>
                <a:latin typeface="Verdana"/>
              </a:rPr>
              <a:t>: 48.1%</a:t>
            </a:r>
            <a:r>
              <a:rPr lang="en-GB" sz="2568" b="0" strike="noStrike" baseline="30000">
                <a:solidFill>
                  <a:srgbClr val="000000"/>
                </a:solidFill>
                <a:latin typeface="Verdana"/>
              </a:rPr>
              <a:t> </a:t>
            </a:r>
            <a:endParaRPr lang="en-US" sz="2570" b="0" strike="noStrike">
              <a:solidFill>
                <a:srgbClr val="000000"/>
              </a:solidFill>
              <a:latin typeface="Calibri"/>
            </a:endParaRPr>
          </a:p>
          <a:p>
            <a:pPr marL="360000">
              <a:lnSpc>
                <a:spcPct val="100000"/>
              </a:lnSpc>
              <a:spcAft>
                <a:spcPts val="564"/>
              </a:spcAft>
              <a:buNone/>
              <a:tabLst>
                <a:tab pos="0" algn="l"/>
              </a:tabLst>
            </a:pPr>
            <a:r>
              <a:rPr lang="en-US" sz="2570" b="0" strike="noStrike">
                <a:solidFill>
                  <a:srgbClr val="000000"/>
                </a:solidFill>
                <a:latin typeface="Verdana"/>
              </a:rPr>
              <a:t>					</a:t>
            </a:r>
            <a:r>
              <a:rPr lang="en-GB" sz="2570" b="0" strike="noStrike">
                <a:solidFill>
                  <a:srgbClr val="000000"/>
                </a:solidFill>
                <a:latin typeface="Verdana"/>
              </a:rPr>
              <a:t>2020</a:t>
            </a:r>
            <a:r>
              <a:rPr lang="en-US" sz="2570" b="0" strike="noStrike">
                <a:solidFill>
                  <a:srgbClr val="000000"/>
                </a:solidFill>
                <a:latin typeface="Verdana"/>
              </a:rPr>
              <a:t>/21</a:t>
            </a:r>
            <a:r>
              <a:rPr lang="en-GB" sz="2570" b="0" strike="noStrike">
                <a:solidFill>
                  <a:srgbClr val="000000"/>
                </a:solidFill>
                <a:latin typeface="Verdana"/>
              </a:rPr>
              <a:t>: 51.9%</a:t>
            </a:r>
            <a:r>
              <a:rPr lang="en-GB" sz="2568" b="0" strike="noStrike" baseline="30000">
                <a:solidFill>
                  <a:srgbClr val="000000"/>
                </a:solidFill>
                <a:latin typeface="Verdana"/>
              </a:rPr>
              <a:t> </a:t>
            </a:r>
            <a:endParaRPr lang="en-US" sz="2570" b="0" strike="noStrike">
              <a:solidFill>
                <a:srgbClr val="000000"/>
              </a:solidFill>
              <a:latin typeface="Calibri"/>
            </a:endParaRP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noEditPoints="1"/>
          </p:cNvSpPr>
          <p:nvPr>
            <p:ph type="title" idx="4294967295"/>
          </p:nvPr>
        </p:nvSpPr>
        <p:spPr>
          <a:xfrm>
            <a:off x="439882" y="136440"/>
            <a:ext cx="10913438" cy="763920"/>
          </a:xfrm>
          <a:prstGeom prst="rect">
            <a:avLst/>
          </a:prstGeom>
          <a:noFill/>
          <a:ln w="0">
            <a:noFill/>
          </a:ln>
        </p:spPr>
        <p:txBody>
          <a:bodyPr anchor="ctr">
            <a:noAutofit/>
          </a:bodyPr>
          <a:lstStyle/>
          <a:p>
            <a:pPr>
              <a:lnSpc>
                <a:spcPct val="90000"/>
              </a:lnSpc>
              <a:buNone/>
            </a:pPr>
            <a:r>
              <a:rPr lang="en-US" sz="4400" b="1" strike="noStrike" dirty="0">
                <a:solidFill>
                  <a:srgbClr val="000000"/>
                </a:solidFill>
                <a:latin typeface="Calibri Light"/>
              </a:rPr>
              <a:t>Sports Injuries</a:t>
            </a:r>
            <a:endParaRPr lang="en-US" sz="4400" b="1" strike="noStrike" dirty="0">
              <a:solidFill>
                <a:srgbClr val="000000"/>
              </a:solidFill>
              <a:latin typeface="Calibri"/>
            </a:endParaRPr>
          </a:p>
        </p:txBody>
      </p:sp>
      <p:sp>
        <p:nvSpPr>
          <p:cNvPr id="161" name="PlaceHolder 2"/>
          <p:cNvSpPr>
            <a:spLocks noGrp="1" noEditPoints="1"/>
          </p:cNvSpPr>
          <p:nvPr>
            <p:ph idx="4294967295"/>
          </p:nvPr>
        </p:nvSpPr>
        <p:spPr>
          <a:xfrm>
            <a:off x="384464" y="824400"/>
            <a:ext cx="11367654" cy="5209200"/>
          </a:xfrm>
          <a:prstGeom prst="rect">
            <a:avLst/>
          </a:prstGeom>
          <a:noFill/>
          <a:ln w="0">
            <a:noFill/>
          </a:ln>
        </p:spPr>
        <p:txBody>
          <a:bodyPr anchor="t">
            <a:noAutofit/>
          </a:bodyPr>
          <a:lstStyle/>
          <a:p>
            <a:pPr>
              <a:lnSpc>
                <a:spcPct val="100000"/>
              </a:lnSpc>
              <a:spcAft>
                <a:spcPts val="564"/>
              </a:spcAft>
              <a:buNone/>
              <a:tabLst>
                <a:tab pos="0" algn="l"/>
              </a:tabLst>
            </a:pPr>
            <a:r>
              <a:rPr lang="en-GB" sz="2800" b="0" strike="noStrike" dirty="0">
                <a:solidFill>
                  <a:srgbClr val="000000"/>
                </a:solidFill>
                <a:latin typeface="Verdana"/>
              </a:rPr>
              <a:t>Injuries, both the short term and long term health impacts, are a serious problem. </a:t>
            </a:r>
            <a:endParaRPr lang="en-US" sz="2800" b="0" strike="noStrike" dirty="0">
              <a:solidFill>
                <a:srgbClr val="000000"/>
              </a:solidFill>
              <a:latin typeface="Calibri"/>
            </a:endParaRPr>
          </a:p>
          <a:p>
            <a:pPr>
              <a:lnSpc>
                <a:spcPct val="100000"/>
              </a:lnSpc>
              <a:spcAft>
                <a:spcPts val="564"/>
              </a:spcAft>
              <a:buNone/>
              <a:tabLst>
                <a:tab pos="0" algn="l"/>
              </a:tabLst>
            </a:pPr>
            <a:r>
              <a:rPr lang="en-US" sz="2800" b="0" strike="noStrike" dirty="0">
                <a:solidFill>
                  <a:srgbClr val="000000"/>
                </a:solidFill>
                <a:latin typeface="Verdana"/>
              </a:rPr>
              <a:t>	Sports Injuries: 		</a:t>
            </a:r>
            <a:r>
              <a:rPr lang="en-GB" sz="2800" b="0" strike="noStrike" dirty="0">
                <a:solidFill>
                  <a:srgbClr val="000000"/>
                </a:solidFill>
                <a:latin typeface="Verdana"/>
              </a:rPr>
              <a:t>5.2 million</a:t>
            </a:r>
            <a:r>
              <a:rPr lang="en-US" sz="2800" b="0" strike="noStrike" dirty="0">
                <a:solidFill>
                  <a:srgbClr val="000000"/>
                </a:solidFill>
                <a:latin typeface="Verdana"/>
              </a:rPr>
              <a:t> people </a:t>
            </a:r>
            <a:r>
              <a:rPr lang="en-GB" sz="2800" b="0" strike="noStrike" dirty="0">
                <a:solidFill>
                  <a:srgbClr val="000000"/>
                </a:solidFill>
                <a:latin typeface="Verdana"/>
              </a:rPr>
              <a:t>per year </a:t>
            </a:r>
            <a:endParaRPr lang="en-US" sz="2800" b="0" strike="noStrike" dirty="0">
              <a:solidFill>
                <a:srgbClr val="000000"/>
              </a:solidFill>
              <a:latin typeface="Calibri"/>
            </a:endParaRPr>
          </a:p>
          <a:p>
            <a:pPr>
              <a:lnSpc>
                <a:spcPct val="100000"/>
              </a:lnSpc>
              <a:spcAft>
                <a:spcPts val="564"/>
              </a:spcAft>
              <a:buNone/>
              <a:tabLst>
                <a:tab pos="0" algn="l"/>
              </a:tabLst>
            </a:pPr>
            <a:r>
              <a:rPr lang="en-US" sz="2800" b="0" strike="noStrike" dirty="0">
                <a:solidFill>
                  <a:srgbClr val="000000"/>
                </a:solidFill>
                <a:latin typeface="Verdana"/>
              </a:rPr>
              <a:t>	Permanent Injuries:		</a:t>
            </a:r>
            <a:r>
              <a:rPr lang="en-GB" sz="2800" b="0" strike="noStrike" dirty="0">
                <a:solidFill>
                  <a:srgbClr val="000000"/>
                </a:solidFill>
                <a:latin typeface="Verdana"/>
              </a:rPr>
              <a:t>500,000 (close to 10%) </a:t>
            </a:r>
            <a:endParaRPr lang="en-US" sz="2800" b="0" strike="noStrike" dirty="0">
              <a:solidFill>
                <a:srgbClr val="000000"/>
              </a:solidFill>
              <a:latin typeface="Calibri"/>
            </a:endParaRPr>
          </a:p>
          <a:p>
            <a:pPr algn="ctr">
              <a:lnSpc>
                <a:spcPct val="100000"/>
              </a:lnSpc>
              <a:spcAft>
                <a:spcPts val="564"/>
              </a:spcAft>
              <a:buNone/>
              <a:tabLst>
                <a:tab pos="0" algn="l"/>
              </a:tabLst>
            </a:pPr>
            <a:r>
              <a:rPr lang="en-US" sz="2800" b="0" strike="noStrike" dirty="0">
                <a:solidFill>
                  <a:srgbClr val="000000"/>
                </a:solidFill>
                <a:latin typeface="Verdana"/>
              </a:rPr>
              <a:t>					</a:t>
            </a:r>
            <a:r>
              <a:rPr lang="en-GB" sz="2800" b="0" strike="noStrike" dirty="0">
                <a:solidFill>
                  <a:srgbClr val="000000"/>
                </a:solidFill>
                <a:latin typeface="Verdana"/>
              </a:rPr>
              <a:t>30-40% </a:t>
            </a:r>
            <a:r>
              <a:rPr lang="en-US" sz="2800" b="0" strike="noStrike" dirty="0">
                <a:solidFill>
                  <a:srgbClr val="000000"/>
                </a:solidFill>
                <a:latin typeface="Verdana"/>
              </a:rPr>
              <a:t>stop playing sport</a:t>
            </a:r>
            <a:br>
              <a:rPr dirty="0"/>
            </a:br>
            <a:br>
              <a:rPr dirty="0"/>
            </a:br>
            <a:r>
              <a:rPr lang="en-US" sz="2800" b="0" strike="noStrike" dirty="0">
                <a:solidFill>
                  <a:srgbClr val="000000"/>
                </a:solidFill>
                <a:latin typeface="Verdana"/>
              </a:rPr>
              <a:t>Sports injuries represent </a:t>
            </a:r>
            <a:r>
              <a:rPr lang="en-US" sz="2800" b="1" strike="noStrike" dirty="0">
                <a:solidFill>
                  <a:srgbClr val="000000"/>
                </a:solidFill>
                <a:latin typeface="Verdana"/>
              </a:rPr>
              <a:t>24% of all long term medical conditions</a:t>
            </a:r>
            <a:r>
              <a:rPr lang="en-GB" sz="2800" b="1" strike="noStrike" baseline="30000" dirty="0">
                <a:solidFill>
                  <a:srgbClr val="000000"/>
                </a:solidFill>
                <a:latin typeface="Verdana"/>
              </a:rPr>
              <a:t> </a:t>
            </a:r>
            <a:br>
              <a:rPr dirty="0"/>
            </a:br>
            <a:r>
              <a:rPr lang="en-US" sz="2800" b="0" strike="noStrike" baseline="30000" dirty="0">
                <a:solidFill>
                  <a:srgbClr val="000000"/>
                </a:solidFill>
                <a:latin typeface="Verdana"/>
              </a:rPr>
              <a:t>- </a:t>
            </a:r>
            <a:r>
              <a:rPr lang="en-US" sz="2800" b="0" strike="noStrike" dirty="0">
                <a:solidFill>
                  <a:srgbClr val="000000"/>
                </a:solidFill>
                <a:latin typeface="Verdana"/>
              </a:rPr>
              <a:t>w</a:t>
            </a:r>
            <a:r>
              <a:rPr lang="en-GB" sz="2800" b="0" strike="noStrike" dirty="0">
                <a:solidFill>
                  <a:srgbClr val="000000"/>
                </a:solidFill>
                <a:latin typeface="Verdana"/>
              </a:rPr>
              <a:t>ear and tear injuries that affect bones, joints and internal organs and also have an accumulative effect. </a:t>
            </a:r>
            <a:endParaRPr lang="en-US" sz="2800" b="0" strike="noStrike" dirty="0">
              <a:solidFill>
                <a:srgbClr val="000000"/>
              </a:solidFill>
              <a:latin typeface="Calibri"/>
            </a:endParaRPr>
          </a:p>
          <a:p>
            <a:pPr algn="r">
              <a:lnSpc>
                <a:spcPct val="90000"/>
              </a:lnSpc>
              <a:spcBef>
                <a:spcPts val="1001"/>
              </a:spcBef>
              <a:buNone/>
              <a:tabLst>
                <a:tab pos="0" algn="l"/>
              </a:tabLst>
            </a:pPr>
            <a:r>
              <a:rPr lang="en-GB" sz="2400" b="0" i="1" strike="noStrike" dirty="0">
                <a:solidFill>
                  <a:srgbClr val="000000"/>
                </a:solidFill>
                <a:latin typeface="Verdana"/>
              </a:rPr>
              <a:t>National Health Survey: Injuries, Australia, 2001, Australian Bureau of Statistics, Catalogue Number 4384.0 (2001)</a:t>
            </a:r>
            <a:endParaRPr lang="en-US" sz="2400" b="0" strike="noStrike" dirty="0">
              <a:solidFill>
                <a:srgbClr val="000000"/>
              </a:solidFill>
              <a:latin typeface="Calibri"/>
            </a:endParaRPr>
          </a:p>
          <a:p>
            <a:pPr algn="r">
              <a:lnSpc>
                <a:spcPct val="100000"/>
              </a:lnSpc>
              <a:spcAft>
                <a:spcPts val="564"/>
              </a:spcAft>
              <a:buNone/>
              <a:tabLst>
                <a:tab pos="0" algn="l"/>
              </a:tabLst>
            </a:pPr>
            <a:endParaRPr lang="en-US" sz="2400" b="0" strike="noStrike" dirty="0">
              <a:solidFill>
                <a:srgbClr val="000000"/>
              </a:solidFill>
              <a:latin typeface="Calibri"/>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PlaceHolder 1"/>
          <p:cNvSpPr>
            <a:spLocks noGrp="1" noEditPoints="1"/>
          </p:cNvSpPr>
          <p:nvPr>
            <p:ph type="title" idx="4294967295"/>
          </p:nvPr>
        </p:nvSpPr>
        <p:spPr>
          <a:xfrm>
            <a:off x="838080" y="318240"/>
            <a:ext cx="10515240" cy="848160"/>
          </a:xfrm>
          <a:prstGeom prst="rect">
            <a:avLst/>
          </a:prstGeom>
          <a:noFill/>
          <a:ln w="0">
            <a:noFill/>
          </a:ln>
        </p:spPr>
        <p:txBody>
          <a:bodyPr anchor="ctr">
            <a:noAutofit/>
          </a:bodyPr>
          <a:lstStyle/>
          <a:p>
            <a:pPr>
              <a:lnSpc>
                <a:spcPct val="90000"/>
              </a:lnSpc>
              <a:buNone/>
            </a:pPr>
            <a:r>
              <a:rPr lang="en-US" sz="4400" b="1" strike="noStrike" dirty="0">
                <a:solidFill>
                  <a:srgbClr val="000000"/>
                </a:solidFill>
                <a:latin typeface="Calibri Light"/>
              </a:rPr>
              <a:t>Economic cost of injuries</a:t>
            </a:r>
            <a:endParaRPr lang="en-US" sz="4400" b="1" strike="noStrike" dirty="0">
              <a:solidFill>
                <a:srgbClr val="000000"/>
              </a:solidFill>
              <a:latin typeface="Calibri"/>
            </a:endParaRPr>
          </a:p>
        </p:txBody>
      </p:sp>
      <p:sp>
        <p:nvSpPr>
          <p:cNvPr id="163" name="PlaceHolder 2"/>
          <p:cNvSpPr>
            <a:spLocks noGrp="1" noEditPoints="1"/>
          </p:cNvSpPr>
          <p:nvPr>
            <p:ph idx="4294967295"/>
          </p:nvPr>
        </p:nvSpPr>
        <p:spPr>
          <a:xfrm>
            <a:off x="838080" y="1442160"/>
            <a:ext cx="10515240" cy="4734720"/>
          </a:xfrm>
          <a:prstGeom prst="rect">
            <a:avLst/>
          </a:prstGeom>
          <a:noFill/>
          <a:ln w="0">
            <a:noFill/>
          </a:ln>
        </p:spPr>
        <p:txBody>
          <a:bodyPr anchor="t">
            <a:noAutofit/>
          </a:bodyPr>
          <a:lstStyle/>
          <a:p>
            <a:pPr>
              <a:lnSpc>
                <a:spcPct val="90000"/>
              </a:lnSpc>
              <a:spcBef>
                <a:spcPts val="1001"/>
              </a:spcBef>
              <a:buNone/>
              <a:tabLst>
                <a:tab pos="0" algn="l"/>
              </a:tabLst>
            </a:pPr>
            <a:r>
              <a:rPr lang="en-US" sz="2400" b="0" i="1" strike="noStrike" dirty="0">
                <a:solidFill>
                  <a:srgbClr val="000000"/>
                </a:solidFill>
                <a:latin typeface="Verdana"/>
              </a:rPr>
              <a:t>Sport injury costs the economy around </a:t>
            </a:r>
            <a:endParaRPr lang="en-US" sz="2400" b="0" strike="noStrike" dirty="0">
              <a:solidFill>
                <a:srgbClr val="000000"/>
              </a:solidFill>
              <a:latin typeface="Calibri"/>
            </a:endParaRPr>
          </a:p>
          <a:p>
            <a:pPr algn="ctr">
              <a:lnSpc>
                <a:spcPct val="90000"/>
              </a:lnSpc>
              <a:spcBef>
                <a:spcPts val="1001"/>
              </a:spcBef>
              <a:buNone/>
              <a:tabLst>
                <a:tab pos="0" algn="l"/>
              </a:tabLst>
            </a:pPr>
            <a:r>
              <a:rPr lang="en-US" sz="2800" b="0" i="1" strike="noStrike" dirty="0">
                <a:solidFill>
                  <a:srgbClr val="000000"/>
                </a:solidFill>
                <a:latin typeface="Verdana"/>
              </a:rPr>
              <a:t>$2 billion a year </a:t>
            </a:r>
            <a:endParaRPr lang="en-US" sz="2800" b="0" strike="noStrike" dirty="0">
              <a:solidFill>
                <a:srgbClr val="000000"/>
              </a:solidFill>
              <a:latin typeface="Calibri"/>
            </a:endParaRPr>
          </a:p>
          <a:p>
            <a:pPr algn="ctr">
              <a:lnSpc>
                <a:spcPct val="90000"/>
              </a:lnSpc>
              <a:spcBef>
                <a:spcPts val="1001"/>
              </a:spcBef>
              <a:buNone/>
              <a:tabLst>
                <a:tab pos="0" algn="l"/>
              </a:tabLst>
            </a:pPr>
            <a:r>
              <a:rPr lang="en-US" sz="2400" b="0" i="1" strike="noStrike" dirty="0">
                <a:solidFill>
                  <a:srgbClr val="000000"/>
                </a:solidFill>
                <a:latin typeface="Verdana"/>
              </a:rPr>
              <a:t>on a par with </a:t>
            </a:r>
            <a:r>
              <a:rPr lang="en-US" sz="2400" b="1" i="1" strike="noStrike" dirty="0">
                <a:solidFill>
                  <a:srgbClr val="000000"/>
                </a:solidFill>
                <a:latin typeface="Verdana"/>
              </a:rPr>
              <a:t>obesity</a:t>
            </a:r>
            <a:r>
              <a:rPr lang="en-US" sz="2400" b="0" i="1" strike="noStrike" dirty="0">
                <a:solidFill>
                  <a:srgbClr val="000000"/>
                </a:solidFill>
                <a:latin typeface="Verdana"/>
              </a:rPr>
              <a:t>, widely regarded as one of the nation's biggest public health challenges.</a:t>
            </a:r>
            <a:endParaRPr lang="en-US" sz="2400" b="0" strike="noStrike" dirty="0">
              <a:solidFill>
                <a:srgbClr val="000000"/>
              </a:solidFill>
              <a:latin typeface="Calibri"/>
            </a:endParaRPr>
          </a:p>
          <a:p>
            <a:pPr algn="r">
              <a:lnSpc>
                <a:spcPct val="90000"/>
              </a:lnSpc>
              <a:spcBef>
                <a:spcPts val="1001"/>
              </a:spcBef>
              <a:buNone/>
              <a:tabLst>
                <a:tab pos="0" algn="l"/>
              </a:tabLst>
            </a:pPr>
            <a:r>
              <a:rPr lang="en-US" sz="2400" b="0" i="1" strike="noStrike" dirty="0">
                <a:solidFill>
                  <a:srgbClr val="000000"/>
                </a:solidFill>
                <a:latin typeface="Verdana"/>
              </a:rPr>
              <a:t>--Medibank Private</a:t>
            </a:r>
            <a:endParaRPr lang="en-US" sz="2400" b="0" strike="noStrike" dirty="0">
              <a:solidFill>
                <a:srgbClr val="000000"/>
              </a:solidFill>
              <a:latin typeface="Calibri"/>
            </a:endParaRPr>
          </a:p>
          <a:p>
            <a:pPr>
              <a:lnSpc>
                <a:spcPct val="90000"/>
              </a:lnSpc>
              <a:spcBef>
                <a:spcPts val="1001"/>
              </a:spcBef>
              <a:buNone/>
              <a:tabLst>
                <a:tab pos="0" algn="l"/>
              </a:tabLst>
            </a:pPr>
            <a:r>
              <a:rPr lang="en-GB" sz="2400" i="1" strike="noStrike" dirty="0">
                <a:solidFill>
                  <a:srgbClr val="000000"/>
                </a:solidFill>
                <a:latin typeface="Verdana"/>
              </a:rPr>
              <a:t>Injuries are a significant reason for dropout (i.e. non-participation in sport) each year, and this impacts upon lifelong physical activity habits.</a:t>
            </a:r>
            <a:r>
              <a:rPr lang="en-GB" sz="2800" i="1" strike="noStrike" dirty="0">
                <a:solidFill>
                  <a:srgbClr val="000000"/>
                </a:solidFill>
                <a:latin typeface="Verdana"/>
              </a:rPr>
              <a:t> </a:t>
            </a:r>
            <a:endParaRPr lang="en-US" sz="2800" strike="noStrike" dirty="0">
              <a:solidFill>
                <a:srgbClr val="000000"/>
              </a:solidFill>
              <a:latin typeface="Calibri"/>
            </a:endParaRPr>
          </a:p>
          <a:p>
            <a:pPr algn="r">
              <a:lnSpc>
                <a:spcPct val="90000"/>
              </a:lnSpc>
              <a:spcBef>
                <a:spcPts val="1001"/>
              </a:spcBef>
              <a:buNone/>
              <a:tabLst>
                <a:tab pos="0" algn="l"/>
              </a:tabLst>
            </a:pPr>
            <a:r>
              <a:rPr lang="en-US" sz="2400" b="0" i="1" strike="noStrike" dirty="0">
                <a:solidFill>
                  <a:srgbClr val="000000"/>
                </a:solidFill>
                <a:latin typeface="Verdana"/>
              </a:rPr>
              <a:t>--</a:t>
            </a:r>
            <a:r>
              <a:rPr lang="en-GB" sz="2400" b="0" i="1" strike="noStrike" dirty="0">
                <a:solidFill>
                  <a:srgbClr val="000000"/>
                </a:solidFill>
                <a:latin typeface="Verdana"/>
              </a:rPr>
              <a:t>Time to add a new priority target for child injury prevention?</a:t>
            </a:r>
            <a:r>
              <a:rPr lang="en-US" sz="2400" b="0" i="1" strike="noStrike" dirty="0">
                <a:solidFill>
                  <a:srgbClr val="000000"/>
                </a:solidFill>
                <a:latin typeface="Verdana"/>
              </a:rPr>
              <a:t> - </a:t>
            </a:r>
            <a:r>
              <a:rPr lang="en-GB" sz="2400" b="0" strike="noStrike" dirty="0">
                <a:solidFill>
                  <a:srgbClr val="000000"/>
                </a:solidFill>
                <a:latin typeface="Verdana"/>
              </a:rPr>
              <a:t>British Medical Journal Open</a:t>
            </a:r>
            <a:r>
              <a:rPr lang="en-US" sz="2400" b="0" strike="noStrike" dirty="0">
                <a:solidFill>
                  <a:srgbClr val="000000"/>
                </a:solidFill>
                <a:latin typeface="Verdana"/>
              </a:rPr>
              <a:t> - 20 July, 2014</a:t>
            </a:r>
            <a:r>
              <a:rPr lang="en-GB" sz="2400" b="0" i="1" strike="noStrike" dirty="0">
                <a:solidFill>
                  <a:srgbClr val="000000"/>
                </a:solidFill>
                <a:latin typeface="Verdana"/>
              </a:rPr>
              <a:t> </a:t>
            </a:r>
            <a:endParaRPr lang="en-US" sz="2400" b="0" strike="noStrike" dirty="0">
              <a:solidFill>
                <a:srgbClr val="000000"/>
              </a:solidFill>
              <a:latin typeface="Calibri"/>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noEditPoints="1"/>
          </p:cNvSpPr>
          <p:nvPr>
            <p:ph type="title" idx="4294967295"/>
          </p:nvPr>
        </p:nvSpPr>
        <p:spPr>
          <a:xfrm>
            <a:off x="838080" y="159120"/>
            <a:ext cx="10515240" cy="93240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Our young people . . .</a:t>
            </a:r>
            <a:endParaRPr lang="en-US" sz="4400" b="0" strike="noStrike">
              <a:solidFill>
                <a:srgbClr val="000000"/>
              </a:solidFill>
              <a:latin typeface="Calibri"/>
            </a:endParaRPr>
          </a:p>
        </p:txBody>
      </p:sp>
      <p:sp>
        <p:nvSpPr>
          <p:cNvPr id="183" name="PlaceHolder 2"/>
          <p:cNvSpPr>
            <a:spLocks noGrp="1" noEditPoints="1"/>
          </p:cNvSpPr>
          <p:nvPr>
            <p:ph idx="4294967295"/>
          </p:nvPr>
        </p:nvSpPr>
        <p:spPr>
          <a:xfrm>
            <a:off x="838080" y="1236240"/>
            <a:ext cx="10515240" cy="4940280"/>
          </a:xfrm>
          <a:prstGeom prst="rect">
            <a:avLst/>
          </a:prstGeom>
          <a:noFill/>
          <a:ln w="0">
            <a:noFill/>
          </a:ln>
        </p:spPr>
        <p:txBody>
          <a:bodyPr anchor="t">
            <a:noAutofit/>
          </a:bodyPr>
          <a:lstStyle/>
          <a:p>
            <a:pPr>
              <a:lnSpc>
                <a:spcPct val="90000"/>
              </a:lnSpc>
              <a:spcBef>
                <a:spcPts val="1001"/>
              </a:spcBef>
              <a:buNone/>
              <a:tabLst>
                <a:tab pos="0" algn="l"/>
              </a:tabLst>
            </a:pPr>
            <a:r>
              <a:rPr lang="en-GB" sz="2400" b="1" i="1" strike="noStrike" dirty="0">
                <a:solidFill>
                  <a:srgbClr val="000000"/>
                </a:solidFill>
                <a:latin typeface="Verdana"/>
              </a:rPr>
              <a:t>Sport and recreation is the leading cause of injury in youth</a:t>
            </a:r>
            <a:r>
              <a:rPr lang="en-GB" sz="2400" b="0" i="1" strike="noStrike" dirty="0">
                <a:solidFill>
                  <a:srgbClr val="000000"/>
                </a:solidFill>
                <a:latin typeface="Verdana"/>
              </a:rPr>
              <a:t> and may lead to</a:t>
            </a:r>
            <a:r>
              <a:rPr lang="en-US" sz="2400" b="0" i="1" strike="noStrike" dirty="0">
                <a:solidFill>
                  <a:srgbClr val="000000"/>
                </a:solidFill>
                <a:latin typeface="Verdana"/>
              </a:rPr>
              <a:t>:</a:t>
            </a:r>
            <a:endParaRPr lang="en-US" sz="24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400" b="1" i="1" strike="noStrike" dirty="0">
                <a:solidFill>
                  <a:srgbClr val="000000"/>
                </a:solidFill>
                <a:latin typeface="Verdana"/>
              </a:rPr>
              <a:t>lower levels of physical activity </a:t>
            </a:r>
            <a:endParaRPr lang="en-US" sz="24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400" b="0" i="1" strike="noStrike" dirty="0">
                <a:solidFill>
                  <a:srgbClr val="000000"/>
                </a:solidFill>
                <a:latin typeface="Verdana"/>
              </a:rPr>
              <a:t>higher adiposity </a:t>
            </a:r>
            <a:endParaRPr lang="en-US" sz="2400" b="0" strike="noStrike" dirty="0">
              <a:solidFill>
                <a:srgbClr val="000000"/>
              </a:solidFill>
              <a:latin typeface="Calibri"/>
            </a:endParaRPr>
          </a:p>
          <a:p>
            <a:pPr>
              <a:lnSpc>
                <a:spcPct val="90000"/>
              </a:lnSpc>
              <a:spcBef>
                <a:spcPts val="1001"/>
              </a:spcBef>
              <a:buNone/>
              <a:tabLst>
                <a:tab pos="0" algn="l"/>
              </a:tabLst>
            </a:pPr>
            <a:r>
              <a:rPr lang="en-GB" sz="2400" b="0" i="1" strike="noStrike" dirty="0">
                <a:solidFill>
                  <a:srgbClr val="000000"/>
                </a:solidFill>
                <a:latin typeface="Verdana"/>
              </a:rPr>
              <a:t>and </a:t>
            </a:r>
            <a:r>
              <a:rPr lang="en-GB" sz="2400" b="1" i="1" strike="noStrike" dirty="0">
                <a:solidFill>
                  <a:srgbClr val="000000"/>
                </a:solidFill>
                <a:latin typeface="Verdana"/>
              </a:rPr>
              <a:t>long-term consequences</a:t>
            </a:r>
            <a:r>
              <a:rPr lang="en-GB" sz="2400" b="0" i="1" strike="noStrike" dirty="0">
                <a:solidFill>
                  <a:srgbClr val="000000"/>
                </a:solidFill>
                <a:latin typeface="Verdana"/>
              </a:rPr>
              <a:t> such as</a:t>
            </a:r>
            <a:r>
              <a:rPr lang="en-US" sz="2400" b="0" i="1" strike="noStrike" dirty="0">
                <a:solidFill>
                  <a:srgbClr val="000000"/>
                </a:solidFill>
                <a:latin typeface="Verdana"/>
              </a:rPr>
              <a:t>:</a:t>
            </a:r>
            <a:endParaRPr lang="en-US" sz="24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400" b="1" i="1" strike="noStrike" dirty="0">
                <a:solidFill>
                  <a:srgbClr val="000000"/>
                </a:solidFill>
                <a:latin typeface="Verdana"/>
              </a:rPr>
              <a:t>overweight/obesity </a:t>
            </a:r>
            <a:endParaRPr lang="en-US" sz="24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400" b="1" i="1" strike="noStrike" dirty="0">
                <a:solidFill>
                  <a:srgbClr val="000000"/>
                </a:solidFill>
                <a:latin typeface="Verdana"/>
              </a:rPr>
              <a:t>post traumatic osteoarthritis</a:t>
            </a:r>
            <a:endParaRPr lang="en-US" sz="24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400" b="1" i="1" strike="noStrike" dirty="0">
                <a:solidFill>
                  <a:srgbClr val="000000"/>
                </a:solidFill>
                <a:latin typeface="Verdana"/>
              </a:rPr>
              <a:t>post-concussion syndrome </a:t>
            </a:r>
            <a:endParaRPr lang="en-US" sz="2400" b="0" strike="noStrike" dirty="0">
              <a:solidFill>
                <a:srgbClr val="000000"/>
              </a:solidFill>
              <a:latin typeface="Calibri"/>
            </a:endParaRPr>
          </a:p>
          <a:p>
            <a:pPr>
              <a:lnSpc>
                <a:spcPct val="90000"/>
              </a:lnSpc>
              <a:spcBef>
                <a:spcPts val="1001"/>
              </a:spcBef>
              <a:buNone/>
              <a:tabLst>
                <a:tab pos="0" algn="l"/>
              </a:tabLst>
            </a:pPr>
            <a:r>
              <a:rPr lang="en-GB" sz="2400" b="0" i="1" strike="noStrike" dirty="0">
                <a:solidFill>
                  <a:srgbClr val="000000"/>
                </a:solidFill>
                <a:latin typeface="Verdana"/>
              </a:rPr>
              <a:t>which can adversely affect future health</a:t>
            </a:r>
            <a:r>
              <a:rPr lang="en-GB" sz="2800" b="0" i="1" strike="noStrike" dirty="0">
                <a:solidFill>
                  <a:srgbClr val="000000"/>
                </a:solidFill>
                <a:latin typeface="Verdana"/>
              </a:rPr>
              <a:t>.</a:t>
            </a:r>
            <a:endParaRPr lang="en-US" sz="2800" b="0" strike="noStrike" dirty="0">
              <a:solidFill>
                <a:srgbClr val="000000"/>
              </a:solidFill>
              <a:latin typeface="Calibri"/>
            </a:endParaRPr>
          </a:p>
          <a:p>
            <a:pPr algn="r">
              <a:lnSpc>
                <a:spcPct val="90000"/>
              </a:lnSpc>
              <a:spcBef>
                <a:spcPts val="1001"/>
              </a:spcBef>
              <a:buNone/>
              <a:tabLst>
                <a:tab pos="0" algn="l"/>
              </a:tabLst>
            </a:pPr>
            <a:r>
              <a:rPr lang="en-US" sz="2400" b="0" i="1" strike="noStrike" dirty="0">
                <a:solidFill>
                  <a:srgbClr val="000000"/>
                </a:solidFill>
                <a:latin typeface="Verdana"/>
                <a:ea typeface="Verdana"/>
              </a:rPr>
              <a:t>--</a:t>
            </a:r>
            <a:r>
              <a:rPr lang="en-GB" sz="2400" b="0" i="1" strike="noStrike" dirty="0">
                <a:solidFill>
                  <a:srgbClr val="000000"/>
                </a:solidFill>
                <a:latin typeface="Verdana"/>
                <a:ea typeface="Verdana"/>
              </a:rPr>
              <a:t>Injury prevention in kids’ adventure and extreme sports: future directions</a:t>
            </a:r>
            <a:r>
              <a:rPr lang="en-US" sz="2400" b="0" i="1" strike="noStrike" dirty="0">
                <a:solidFill>
                  <a:srgbClr val="000000"/>
                </a:solidFill>
                <a:latin typeface="Verdana"/>
                <a:ea typeface="Verdana"/>
              </a:rPr>
              <a:t> </a:t>
            </a:r>
            <a:r>
              <a:rPr lang="en-GB" sz="2400" b="0" strike="noStrike" dirty="0">
                <a:solidFill>
                  <a:srgbClr val="000000"/>
                </a:solidFill>
                <a:latin typeface="Verdana"/>
                <a:ea typeface="Verdana"/>
              </a:rPr>
              <a:t> - Research in Sports Medicine</a:t>
            </a:r>
            <a:r>
              <a:rPr lang="en-GB" sz="2400" b="0" i="1" strike="noStrike" dirty="0">
                <a:solidFill>
                  <a:srgbClr val="000000"/>
                </a:solidFill>
                <a:latin typeface="Verdana"/>
                <a:ea typeface="Verdana"/>
              </a:rPr>
              <a:t> </a:t>
            </a:r>
            <a:r>
              <a:rPr lang="en-US" sz="2400" b="0" i="1" strike="noStrike" dirty="0">
                <a:solidFill>
                  <a:srgbClr val="000000"/>
                </a:solidFill>
                <a:latin typeface="Verdana"/>
                <a:ea typeface="Verdana"/>
              </a:rPr>
              <a:t>- </a:t>
            </a:r>
            <a:r>
              <a:rPr lang="en-GB" sz="2400" b="0" strike="noStrike" dirty="0">
                <a:solidFill>
                  <a:srgbClr val="000000"/>
                </a:solidFill>
                <a:latin typeface="Verdana"/>
                <a:ea typeface="Verdana"/>
              </a:rPr>
              <a:t>15 April 2018</a:t>
            </a:r>
            <a:endParaRPr lang="en-US" sz="2400" b="0" strike="noStrike" dirty="0">
              <a:solidFill>
                <a:srgbClr val="000000"/>
              </a:solidFill>
              <a:latin typeface="Calibri"/>
            </a:endParaRP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prstGeom prst="rect">
            <a:avLst/>
          </a:prstGeom>
        </p:spPr>
        <p:txBody>
          <a:bodyPr/>
          <a:lstStyle/>
          <a:p>
            <a:r>
              <a:rPr lang="en-US" sz="4400"/>
              <a:t>Post Concussive Syndrome, Brain Injury and Dementia</a:t>
            </a:r>
            <a:endParaRPr sz="4400"/>
          </a:p>
        </p:txBody>
      </p:sp>
      <p:sp>
        <p:nvSpPr>
          <p:cNvPr id="3" name="Subtitle 2"/>
          <p:cNvSpPr>
            <a:spLocks noGrp="1" noEditPoints="1"/>
          </p:cNvSpPr>
          <p:nvPr>
            <p:ph type="subTitle"/>
          </p:nvPr>
        </p:nvSpPr>
        <p:spPr>
          <a:xfrm>
            <a:off x="838080" y="1690200"/>
            <a:ext cx="10515240" cy="4918418"/>
          </a:xfrm>
          <a:prstGeom prst="rect">
            <a:avLst/>
          </a:prstGeom>
        </p:spPr>
        <p:txBody>
          <a:bodyPr/>
          <a:lstStyle/>
          <a:p>
            <a:r>
              <a:rPr lang="en-US" sz="2400" dirty="0"/>
              <a:t>Mountain biking has a high head, neck and chest injury count ranging from 9% to 11.3% of all </a:t>
            </a:r>
            <a:r>
              <a:rPr lang="en-US" sz="2400" dirty="0" err="1"/>
              <a:t>hospitalisations</a:t>
            </a:r>
            <a:r>
              <a:rPr lang="en-US" sz="2400" dirty="0"/>
              <a:t> for mountain bike injuries.</a:t>
            </a:r>
          </a:p>
          <a:p>
            <a:r>
              <a:rPr lang="en-US" sz="2400" dirty="0"/>
              <a:t> </a:t>
            </a:r>
          </a:p>
          <a:p>
            <a:r>
              <a:rPr lang="en-US" sz="2400" dirty="0"/>
              <a:t>A bad concussion in VCE can wipe out a students results for the entire year, due to problems with memory and concentration. </a:t>
            </a:r>
          </a:p>
          <a:p>
            <a:endParaRPr lang="en-US" sz="2400" dirty="0"/>
          </a:p>
          <a:p>
            <a:r>
              <a:rPr lang="en-US" sz="2400" dirty="0"/>
              <a:t>A severe TBI can become a lifelong sentence of being unable to live independently, needing intensive care. This type of injury will happen in the lifetime of the Warburton Mountain Bike Destination as will quadriplegia and paraplegia and deaths.</a:t>
            </a:r>
          </a:p>
          <a:p>
            <a:endParaRPr lang="en-US" sz="2400" dirty="0"/>
          </a:p>
          <a:p>
            <a:pPr algn="ctr"/>
            <a:r>
              <a:rPr lang="en-US" sz="2400" b="1" dirty="0"/>
              <a:t>Mountain biking is not less dangerous than road biking</a:t>
            </a:r>
          </a:p>
          <a:p>
            <a:pPr algn="ctr"/>
            <a:r>
              <a:rPr lang="en-US" sz="2400" b="1" dirty="0"/>
              <a:t>Statistics show that it has more injuries and just as many serious injuries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PlaceHolder 2"/>
          <p:cNvSpPr>
            <a:spLocks noGrp="1" noEditPoints="1"/>
          </p:cNvSpPr>
          <p:nvPr>
            <p:ph idx="4294967295"/>
          </p:nvPr>
        </p:nvSpPr>
        <p:spPr>
          <a:xfrm>
            <a:off x="446809" y="519926"/>
            <a:ext cx="11180617" cy="5693838"/>
          </a:xfrm>
          <a:prstGeom prst="rect">
            <a:avLst/>
          </a:prstGeom>
          <a:noFill/>
          <a:ln w="0">
            <a:noFill/>
          </a:ln>
        </p:spPr>
        <p:txBody>
          <a:bodyPr anchor="t">
            <a:noAutofit/>
          </a:bodyPr>
          <a:lstStyle/>
          <a:p>
            <a:pPr algn="ctr">
              <a:lnSpc>
                <a:spcPct val="90000"/>
              </a:lnSpc>
              <a:spcBef>
                <a:spcPts val="1001"/>
              </a:spcBef>
              <a:buNone/>
              <a:tabLst>
                <a:tab pos="0" algn="l"/>
              </a:tabLst>
            </a:pPr>
            <a:r>
              <a:rPr lang="en-US" sz="2800" b="0" strike="noStrike" dirty="0">
                <a:solidFill>
                  <a:srgbClr val="000000"/>
                </a:solidFill>
                <a:latin typeface="Verdana"/>
              </a:rPr>
              <a:t>The Warburton Mountain Bike Destination claims it will save 41.7 million </a:t>
            </a:r>
            <a:r>
              <a:rPr lang="en-US" dirty="0">
                <a:solidFill>
                  <a:srgbClr val="000000"/>
                </a:solidFill>
                <a:latin typeface="Verdana"/>
              </a:rPr>
              <a:t>in health costs</a:t>
            </a:r>
            <a:r>
              <a:rPr lang="en-US" sz="2800" b="0" strike="noStrike" dirty="0">
                <a:solidFill>
                  <a:srgbClr val="000000"/>
                </a:solidFill>
                <a:latin typeface="Verdana"/>
              </a:rPr>
              <a:t> over ten years (based on studies that are mostly walking and has no mountain bike component). </a:t>
            </a:r>
          </a:p>
          <a:p>
            <a:pPr algn="ctr">
              <a:lnSpc>
                <a:spcPct val="90000"/>
              </a:lnSpc>
              <a:spcBef>
                <a:spcPts val="1001"/>
              </a:spcBef>
              <a:buNone/>
              <a:tabLst>
                <a:tab pos="0" algn="l"/>
              </a:tabLst>
            </a:pPr>
            <a:r>
              <a:rPr lang="en-US" sz="2800" b="0" strike="noStrike" dirty="0">
                <a:solidFill>
                  <a:srgbClr val="000000"/>
                </a:solidFill>
                <a:latin typeface="Verdana"/>
              </a:rPr>
              <a:t>However, as a high head and neck injury sport it only takes:</a:t>
            </a:r>
            <a:endParaRPr lang="en-US" sz="2800" b="0" strike="noStrike" dirty="0">
              <a:solidFill>
                <a:srgbClr val="000000"/>
              </a:solidFill>
              <a:latin typeface="Calibri"/>
            </a:endParaRPr>
          </a:p>
          <a:p>
            <a:pPr algn="ctr">
              <a:lnSpc>
                <a:spcPct val="90000"/>
              </a:lnSpc>
              <a:spcBef>
                <a:spcPts val="1001"/>
              </a:spcBef>
              <a:buNone/>
              <a:tabLst>
                <a:tab pos="0" algn="l"/>
              </a:tabLst>
            </a:pPr>
            <a:endParaRPr lang="en-US" sz="2800" b="0" strike="noStrike" dirty="0">
              <a:solidFill>
                <a:srgbClr val="000000"/>
              </a:solidFill>
              <a:latin typeface="Calibri"/>
            </a:endParaRPr>
          </a:p>
          <a:p>
            <a:pPr algn="ctr">
              <a:lnSpc>
                <a:spcPct val="90000"/>
              </a:lnSpc>
              <a:spcBef>
                <a:spcPts val="1001"/>
              </a:spcBef>
              <a:buNone/>
              <a:tabLst>
                <a:tab pos="0" algn="l"/>
              </a:tabLst>
            </a:pPr>
            <a:r>
              <a:rPr lang="en-US" sz="2800" b="0" strike="noStrike" dirty="0">
                <a:solidFill>
                  <a:srgbClr val="000000"/>
                </a:solidFill>
                <a:latin typeface="Verdana"/>
              </a:rPr>
              <a:t>1 quadriplegic  to cost the health system $9.5 million</a:t>
            </a:r>
            <a:endParaRPr lang="en-US" sz="2800" b="0" strike="noStrike" dirty="0">
              <a:solidFill>
                <a:srgbClr val="000000"/>
              </a:solidFill>
              <a:latin typeface="Calibri"/>
            </a:endParaRPr>
          </a:p>
          <a:p>
            <a:pPr algn="ctr">
              <a:lnSpc>
                <a:spcPct val="90000"/>
              </a:lnSpc>
              <a:spcBef>
                <a:spcPts val="1001"/>
              </a:spcBef>
              <a:buNone/>
              <a:tabLst>
                <a:tab pos="0" algn="l"/>
              </a:tabLst>
            </a:pPr>
            <a:r>
              <a:rPr lang="en-US" sz="2800" b="0" strike="noStrike" dirty="0">
                <a:solidFill>
                  <a:srgbClr val="000000"/>
                </a:solidFill>
                <a:latin typeface="Verdana"/>
              </a:rPr>
              <a:t>1 severe TBI to cost the health system $4.5 million</a:t>
            </a:r>
          </a:p>
          <a:p>
            <a:pPr algn="ctr">
              <a:lnSpc>
                <a:spcPct val="90000"/>
              </a:lnSpc>
              <a:spcBef>
                <a:spcPts val="1001"/>
              </a:spcBef>
              <a:buNone/>
              <a:tabLst>
                <a:tab pos="0" algn="l"/>
              </a:tabLst>
            </a:pPr>
            <a:endParaRPr lang="en-US" sz="2800" b="0" strike="noStrike" dirty="0">
              <a:solidFill>
                <a:srgbClr val="000000"/>
              </a:solidFill>
              <a:latin typeface="Verdana"/>
            </a:endParaRPr>
          </a:p>
          <a:p>
            <a:pPr algn="ctr">
              <a:lnSpc>
                <a:spcPct val="90000"/>
              </a:lnSpc>
              <a:spcBef>
                <a:spcPts val="1001"/>
              </a:spcBef>
              <a:buNone/>
              <a:tabLst>
                <a:tab pos="0" algn="l"/>
              </a:tabLst>
            </a:pPr>
            <a:r>
              <a:rPr lang="en-US" sz="2800" b="0" strike="noStrike" dirty="0">
                <a:solidFill>
                  <a:srgbClr val="000000"/>
                </a:solidFill>
                <a:latin typeface="Verdana"/>
              </a:rPr>
              <a:t>Walking, on the other hand, has an extremely low injury rate. With 51% of the population, it is only 2.5% of injuries – the reason for the low injury rate fraudulently claimed by the Warburton Mountain Bike Destination Project.</a:t>
            </a:r>
            <a:endParaRPr lang="en-US" sz="2800" b="0" strike="noStrike" dirty="0">
              <a:solidFill>
                <a:srgbClr val="000000"/>
              </a:solidFill>
              <a:latin typeface="Calibri"/>
            </a:endParaRP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PlaceHolder 1"/>
          <p:cNvSpPr>
            <a:spLocks noGrp="1" noEditPoints="1"/>
          </p:cNvSpPr>
          <p:nvPr>
            <p:ph type="title" idx="4294967295"/>
          </p:nvPr>
        </p:nvSpPr>
        <p:spPr>
          <a:xfrm>
            <a:off x="838380" y="261131"/>
            <a:ext cx="10515240" cy="923433"/>
          </a:xfrm>
          <a:prstGeom prst="rect">
            <a:avLst/>
          </a:prstGeom>
          <a:noFill/>
          <a:ln w="0">
            <a:noFill/>
          </a:ln>
        </p:spPr>
        <p:txBody>
          <a:bodyPr anchor="ctr">
            <a:noAutofit/>
          </a:bodyPr>
          <a:lstStyle/>
          <a:p>
            <a:pPr>
              <a:lnSpc>
                <a:spcPct val="90000"/>
              </a:lnSpc>
              <a:buNone/>
            </a:pPr>
            <a:r>
              <a:rPr lang="en-US" sz="4400" b="0" strike="noStrike" dirty="0">
                <a:solidFill>
                  <a:srgbClr val="000000"/>
                </a:solidFill>
                <a:latin typeface="Calibri Light"/>
              </a:rPr>
              <a:t>Warburton Mountain Bike Risk Assessment</a:t>
            </a:r>
            <a:endParaRPr lang="en-US" sz="4400" b="0" strike="noStrike" dirty="0">
              <a:solidFill>
                <a:srgbClr val="000000"/>
              </a:solidFill>
              <a:latin typeface="Calibri"/>
            </a:endParaRPr>
          </a:p>
        </p:txBody>
      </p:sp>
      <p:sp>
        <p:nvSpPr>
          <p:cNvPr id="165" name="PlaceHolder 2"/>
          <p:cNvSpPr>
            <a:spLocks noGrp="1" noEditPoints="1"/>
          </p:cNvSpPr>
          <p:nvPr>
            <p:ph idx="4294967295"/>
          </p:nvPr>
        </p:nvSpPr>
        <p:spPr>
          <a:xfrm>
            <a:off x="9123217" y="1604880"/>
            <a:ext cx="2882717" cy="457164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dirty="0">
                <a:solidFill>
                  <a:srgbClr val="000000"/>
                </a:solidFill>
                <a:latin typeface="Calibri"/>
              </a:rPr>
              <a:t>The instructions in this table on how to report risk request that any likelihood of loss of life, injury or risk to infrastructure should be reported.</a:t>
            </a:r>
          </a:p>
          <a:p>
            <a:pPr>
              <a:lnSpc>
                <a:spcPct val="90000"/>
              </a:lnSpc>
              <a:spcBef>
                <a:spcPts val="1001"/>
              </a:spcBef>
              <a:buNone/>
              <a:tabLst>
                <a:tab pos="0" algn="l"/>
              </a:tabLst>
            </a:pPr>
            <a:endParaRPr lang="en-US" sz="2800" b="0" strike="noStrike" dirty="0">
              <a:solidFill>
                <a:srgbClr val="000000"/>
              </a:solidFill>
              <a:latin typeface="Calibri"/>
            </a:endParaRPr>
          </a:p>
        </p:txBody>
      </p:sp>
      <p:pic>
        <p:nvPicPr>
          <p:cNvPr id="166" name="Picture 3"/>
          <p:cNvPicPr/>
          <p:nvPr/>
        </p:nvPicPr>
        <p:blipFill>
          <a:blip r:embed="rId3"/>
          <a:srcRect/>
          <a:stretch>
            <a:fillRect/>
          </a:stretch>
        </p:blipFill>
        <p:spPr>
          <a:xfrm>
            <a:off x="186065" y="1604880"/>
            <a:ext cx="8841960" cy="4571640"/>
          </a:xfrm>
          <a:prstGeom prst="rect">
            <a:avLst/>
          </a:prstGeom>
          <a:ln w="0">
            <a:noFill/>
          </a:ln>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Everything was construction risks and Political Risk only</a:t>
            </a:r>
            <a:endParaRPr lang="en-US" sz="4400" b="0" strike="noStrike">
              <a:solidFill>
                <a:srgbClr val="000000"/>
              </a:solidFill>
              <a:latin typeface="Calibri"/>
            </a:endParaRPr>
          </a:p>
        </p:txBody>
      </p:sp>
      <p:sp>
        <p:nvSpPr>
          <p:cNvPr id="169" name="PlaceHolder 2"/>
          <p:cNvSpPr>
            <a:spLocks noGrp="1" noEditPoints="1"/>
          </p:cNvSpPr>
          <p:nvPr>
            <p:ph idx="4294967295"/>
          </p:nvPr>
        </p:nvSpPr>
        <p:spPr>
          <a:xfrm>
            <a:off x="838080" y="1825560"/>
            <a:ext cx="10515240" cy="269496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a:solidFill>
                  <a:srgbClr val="000000"/>
                </a:solidFill>
                <a:latin typeface="Calibri"/>
              </a:rPr>
              <a:t>No mention of the possibility of loss of life or injury from mountain bike injuries.</a:t>
            </a:r>
          </a:p>
          <a:p>
            <a:pPr>
              <a:lnSpc>
                <a:spcPct val="90000"/>
              </a:lnSpc>
              <a:spcBef>
                <a:spcPts val="1001"/>
              </a:spcBef>
              <a:buNone/>
              <a:tabLst>
                <a:tab pos="0" algn="l"/>
              </a:tabLst>
            </a:pPr>
            <a:r>
              <a:rPr lang="en-US" sz="2800" b="0" strike="noStrike">
                <a:solidFill>
                  <a:srgbClr val="000000"/>
                </a:solidFill>
                <a:latin typeface="Calibri"/>
              </a:rPr>
              <a:t>No mention of loss of life or injury or damage to infrastructure from bushfire</a:t>
            </a:r>
          </a:p>
          <a:p>
            <a:pPr>
              <a:lnSpc>
                <a:spcPct val="90000"/>
              </a:lnSpc>
              <a:spcBef>
                <a:spcPts val="1001"/>
              </a:spcBef>
              <a:buNone/>
              <a:tabLst>
                <a:tab pos="0" algn="l"/>
              </a:tabLst>
            </a:pPr>
            <a:r>
              <a:rPr lang="en-US" sz="2800" b="0" strike="noStrike">
                <a:solidFill>
                  <a:srgbClr val="000000"/>
                </a:solidFill>
                <a:latin typeface="Calibri"/>
              </a:rPr>
              <a:t>Political risk:</a:t>
            </a:r>
          </a:p>
          <a:p>
            <a:pPr>
              <a:lnSpc>
                <a:spcPct val="90000"/>
              </a:lnSpc>
              <a:spcBef>
                <a:spcPts val="1001"/>
              </a:spcBef>
              <a:buNone/>
              <a:tabLst>
                <a:tab pos="0" algn="l"/>
              </a:tabLst>
            </a:pPr>
            <a:r>
              <a:rPr lang="en-US" sz="2800" b="0" strike="noStrike">
                <a:solidFill>
                  <a:srgbClr val="000000"/>
                </a:solidFill>
                <a:latin typeface="Calibri"/>
              </a:rPr>
              <a:t>Community approach Ward Councilor media . . . unlikely - Risk: low</a:t>
            </a:r>
          </a:p>
        </p:txBody>
      </p:sp>
      <p:pic>
        <p:nvPicPr>
          <p:cNvPr id="170" name="Picture 3"/>
          <p:cNvPicPr/>
          <p:nvPr/>
        </p:nvPicPr>
        <p:blipFill>
          <a:blip r:embed="rId3"/>
          <a:srcRect/>
          <a:stretch>
            <a:fillRect/>
          </a:stretch>
        </p:blipFill>
        <p:spPr>
          <a:xfrm>
            <a:off x="1242000" y="4782240"/>
            <a:ext cx="9426960" cy="1581480"/>
          </a:xfrm>
          <a:prstGeom prst="rect">
            <a:avLst/>
          </a:prstGeom>
          <a:ln w="0">
            <a:noFill/>
          </a:ln>
        </p:spPr>
      </p:pic>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endParaRPr lang="en-US" sz="1800" b="0" strike="noStrike">
              <a:solidFill>
                <a:srgbClr val="000000"/>
              </a:solidFill>
              <a:latin typeface="Calibri"/>
            </a:endParaRPr>
          </a:p>
        </p:txBody>
      </p:sp>
      <p:sp>
        <p:nvSpPr>
          <p:cNvPr id="176"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90000"/>
              </a:lnSpc>
              <a:spcBef>
                <a:spcPts val="1417"/>
              </a:spcBef>
              <a:buNone/>
            </a:pPr>
            <a:endParaRPr lang="en-US" sz="2800" b="0" strike="noStrike">
              <a:solidFill>
                <a:srgbClr val="000000"/>
              </a:solidFill>
              <a:latin typeface="Calibri"/>
            </a:endParaRPr>
          </a:p>
        </p:txBody>
      </p:sp>
      <p:pic>
        <p:nvPicPr>
          <p:cNvPr id="177" name="Picture 4"/>
          <p:cNvPicPr/>
          <p:nvPr/>
        </p:nvPicPr>
        <p:blipFill>
          <a:blip r:embed="rId3"/>
          <a:srcRect/>
          <a:stretch>
            <a:fillRect/>
          </a:stretch>
        </p:blipFill>
        <p:spPr>
          <a:xfrm>
            <a:off x="0" y="46080"/>
            <a:ext cx="12191760" cy="6765840"/>
          </a:xfrm>
          <a:prstGeom prst="rect">
            <a:avLst/>
          </a:prstGeom>
          <a:ln w="0">
            <a:noFill/>
          </a:ln>
        </p:spPr>
      </p:pic>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endParaRPr lang="en-US" sz="1800" b="0" strike="noStrike">
              <a:solidFill>
                <a:srgbClr val="000000"/>
              </a:solidFill>
              <a:latin typeface="Calibri"/>
            </a:endParaRPr>
          </a:p>
        </p:txBody>
      </p:sp>
      <p:pic>
        <p:nvPicPr>
          <p:cNvPr id="179" name="Picture 4"/>
          <p:cNvPicPr/>
          <p:nvPr/>
        </p:nvPicPr>
        <p:blipFill>
          <a:blip r:embed="rId3"/>
          <a:srcRect/>
          <a:stretch>
            <a:fillRect/>
          </a:stretch>
        </p:blipFill>
        <p:spPr>
          <a:xfrm>
            <a:off x="0" y="0"/>
            <a:ext cx="10400760" cy="6933960"/>
          </a:xfrm>
          <a:prstGeom prst="rect">
            <a:avLst/>
          </a:prstGeom>
          <a:ln w="0">
            <a:noFill/>
          </a:ln>
        </p:spPr>
      </p:pic>
      <p:sp>
        <p:nvSpPr>
          <p:cNvPr id="180" name="PlaceHolder 2"/>
          <p:cNvSpPr>
            <a:spLocks noGrp="1" noEditPoints="1"/>
          </p:cNvSpPr>
          <p:nvPr>
            <p:ph idx="4294967295"/>
          </p:nvPr>
        </p:nvSpPr>
        <p:spPr>
          <a:xfrm>
            <a:off x="8959320" y="1027800"/>
            <a:ext cx="3105360" cy="5148720"/>
          </a:xfrm>
          <a:prstGeom prst="rect">
            <a:avLst/>
          </a:prstGeom>
          <a:solidFill>
            <a:srgbClr val="F2F2F2"/>
          </a:solidFill>
          <a:ln w="0">
            <a:noFill/>
          </a:ln>
        </p:spPr>
        <p:txBody>
          <a:bodyPr anchor="t">
            <a:noAutofit/>
          </a:bodyPr>
          <a:lstStyle/>
          <a:p>
            <a:pPr marL="228600" indent="-228600">
              <a:lnSpc>
                <a:spcPct val="90000"/>
              </a:lnSpc>
              <a:spcBef>
                <a:spcPts val="1001"/>
              </a:spcBef>
              <a:buClr>
                <a:srgbClr val="000000"/>
              </a:buClr>
              <a:buFont typeface="Arial"/>
              <a:buChar char="•"/>
            </a:pPr>
            <a:r>
              <a:rPr lang="en-US" sz="2800" b="0" strike="noStrike">
                <a:solidFill>
                  <a:srgbClr val="000000"/>
                </a:solidFill>
                <a:latin typeface="Calibri"/>
              </a:rPr>
              <a:t>‘Over it already!’: Why Warburton locals are rallying against tourists - 3AW - 21 May 2021</a:t>
            </a:r>
          </a:p>
          <a:p>
            <a:pPr marL="228600" indent="-228600">
              <a:lnSpc>
                <a:spcPct val="90000"/>
              </a:lnSpc>
              <a:spcBef>
                <a:spcPts val="1001"/>
              </a:spcBef>
              <a:buClr>
                <a:srgbClr val="000000"/>
              </a:buClr>
              <a:buFont typeface="Arial"/>
              <a:buChar char="•"/>
            </a:pPr>
            <a:r>
              <a:rPr lang="en-US" sz="2800" b="0" strike="noStrike">
                <a:solidFill>
                  <a:srgbClr val="000000"/>
                </a:solidFill>
                <a:latin typeface="Calibri"/>
              </a:rPr>
              <a:t>Backlash over Victorian town’s fight against tourist influx - the Weekend Australian - 21 May 2021</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noEditPoints="1"/>
          </p:cNvSpPr>
          <p:nvPr>
            <p:ph idx="4294967295"/>
          </p:nvPr>
        </p:nvSpPr>
        <p:spPr>
          <a:xfrm>
            <a:off x="838080" y="1675800"/>
            <a:ext cx="10515240" cy="450072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dirty="0">
                <a:solidFill>
                  <a:srgbClr val="000000"/>
                </a:solidFill>
                <a:latin typeface="Verdana"/>
              </a:rPr>
              <a:t>Injuries from accidents or bushfire were not mentioned in:</a:t>
            </a:r>
            <a:endParaRPr lang="en-US" sz="2800" b="0" strike="noStrike" dirty="0">
              <a:solidFill>
                <a:srgbClr val="000000"/>
              </a:solidFill>
              <a:latin typeface="Calibri"/>
            </a:endParaRPr>
          </a:p>
          <a:p>
            <a:pPr marL="528120" indent="-247320">
              <a:lnSpc>
                <a:spcPct val="90000"/>
              </a:lnSpc>
              <a:spcBef>
                <a:spcPts val="1001"/>
              </a:spcBef>
              <a:buClr>
                <a:srgbClr val="000000"/>
              </a:buClr>
              <a:buFont typeface="Arial"/>
              <a:buChar char="•"/>
              <a:tabLst>
                <a:tab pos="0" algn="l"/>
              </a:tabLst>
            </a:pPr>
            <a:r>
              <a:rPr lang="en-US" sz="2800" b="0" i="1" strike="noStrike" dirty="0">
                <a:solidFill>
                  <a:srgbClr val="000000"/>
                </a:solidFill>
                <a:latin typeface="Verdana"/>
              </a:rPr>
              <a:t>The Warburton Mountain Bike Risk Management Plan 2016</a:t>
            </a:r>
            <a:endParaRPr lang="en-US" sz="2800" b="0" strike="noStrike" dirty="0">
              <a:solidFill>
                <a:srgbClr val="000000"/>
              </a:solidFill>
              <a:latin typeface="Calibri"/>
            </a:endParaRPr>
          </a:p>
          <a:p>
            <a:pPr marL="528120" indent="-247320">
              <a:lnSpc>
                <a:spcPct val="90000"/>
              </a:lnSpc>
              <a:spcBef>
                <a:spcPts val="1001"/>
              </a:spcBef>
              <a:buClr>
                <a:srgbClr val="000000"/>
              </a:buClr>
              <a:buFont typeface="Arial"/>
              <a:buChar char="•"/>
              <a:tabLst>
                <a:tab pos="0" algn="l"/>
              </a:tabLst>
            </a:pPr>
            <a:r>
              <a:rPr lang="en-US" sz="2800" b="0" i="1" strike="noStrike" dirty="0">
                <a:solidFill>
                  <a:srgbClr val="000000"/>
                </a:solidFill>
                <a:latin typeface="Verdana"/>
              </a:rPr>
              <a:t>Qualitative Risk Assessment December 2019</a:t>
            </a:r>
            <a:endParaRPr lang="en-US" sz="2800" b="0" strike="noStrike" dirty="0">
              <a:solidFill>
                <a:srgbClr val="000000"/>
              </a:solidFill>
              <a:latin typeface="Calibri"/>
            </a:endParaRPr>
          </a:p>
          <a:p>
            <a:pPr marL="528120" indent="-247320">
              <a:lnSpc>
                <a:spcPct val="90000"/>
              </a:lnSpc>
              <a:spcBef>
                <a:spcPts val="1001"/>
              </a:spcBef>
              <a:buClr>
                <a:srgbClr val="000000"/>
              </a:buClr>
              <a:buFont typeface="Arial"/>
              <a:buChar char="•"/>
              <a:tabLst>
                <a:tab pos="0" algn="l"/>
              </a:tabLst>
            </a:pPr>
            <a:r>
              <a:rPr lang="en-US" sz="2800" b="0" i="1" strike="noStrike" dirty="0">
                <a:solidFill>
                  <a:srgbClr val="000000"/>
                </a:solidFill>
                <a:latin typeface="Verdana"/>
              </a:rPr>
              <a:t>The health sections of the EES documentation 2021</a:t>
            </a:r>
            <a:endParaRPr lang="en-US" sz="2800" b="0" strike="noStrike" dirty="0">
              <a:solidFill>
                <a:srgbClr val="000000"/>
              </a:solidFill>
              <a:latin typeface="Calibri"/>
            </a:endParaRPr>
          </a:p>
          <a:p>
            <a:pPr>
              <a:lnSpc>
                <a:spcPct val="90000"/>
              </a:lnSpc>
              <a:spcBef>
                <a:spcPts val="1001"/>
              </a:spcBef>
              <a:buNone/>
              <a:tabLst>
                <a:tab pos="0" algn="l"/>
              </a:tabLst>
            </a:pPr>
            <a:r>
              <a:rPr lang="en-US" sz="2800" b="0" strike="noStrike" dirty="0">
                <a:solidFill>
                  <a:srgbClr val="000000"/>
                </a:solidFill>
                <a:latin typeface="Verdana"/>
              </a:rPr>
              <a:t>Despite the criteria for risk assessment stating that anything that may result in death or injury should be included. More fraud.</a:t>
            </a:r>
            <a:endParaRPr lang="en-US" sz="2800" b="0" strike="noStrike" dirty="0">
              <a:solidFill>
                <a:srgbClr val="000000"/>
              </a:solidFill>
              <a:latin typeface="Calibri"/>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"We will have champions"</a:t>
            </a:r>
            <a:endParaRPr lang="en-US" sz="4400" b="0" strike="noStrike">
              <a:solidFill>
                <a:srgbClr val="000000"/>
              </a:solidFill>
              <a:latin typeface="Calibri"/>
            </a:endParaRPr>
          </a:p>
        </p:txBody>
      </p:sp>
      <p:sp>
        <p:nvSpPr>
          <p:cNvPr id="188" name="PlaceHolder 2"/>
          <p:cNvSpPr>
            <a:spLocks noGrp="1" noEditPoints="1"/>
          </p:cNvSpPr>
          <p:nvPr>
            <p:ph idx="4294967295"/>
          </p:nvPr>
        </p:nvSpPr>
        <p:spPr>
          <a:xfrm>
            <a:off x="838080" y="1548245"/>
            <a:ext cx="10515240" cy="4628275"/>
          </a:xfrm>
          <a:prstGeom prst="rect">
            <a:avLst/>
          </a:prstGeom>
          <a:noFill/>
          <a:ln w="0">
            <a:noFill/>
          </a:ln>
        </p:spPr>
        <p:txBody>
          <a:bodyPr anchor="t">
            <a:noAutofit/>
          </a:bodyPr>
          <a:lstStyle/>
          <a:p>
            <a:pPr>
              <a:lnSpc>
                <a:spcPct val="90000"/>
              </a:lnSpc>
              <a:spcBef>
                <a:spcPts val="1001"/>
              </a:spcBef>
              <a:buNone/>
              <a:tabLst>
                <a:tab pos="0" algn="l"/>
              </a:tabLst>
            </a:pPr>
            <a:r>
              <a:rPr lang="en-US" sz="2200" b="0" strike="noStrike" dirty="0">
                <a:solidFill>
                  <a:srgbClr val="000000"/>
                </a:solidFill>
                <a:latin typeface="Verdana"/>
                <a:ea typeface="Verdana"/>
              </a:rPr>
              <a:t>Our sports stars are some of the unhealthiest people in Australia. They start out fit, they have muscular strength and incredible skill. However, injuries take a terrible toll on them.</a:t>
            </a:r>
            <a:endParaRPr lang="en-US" sz="2200" b="0" strike="noStrike" dirty="0">
              <a:solidFill>
                <a:srgbClr val="000000"/>
              </a:solidFill>
              <a:latin typeface="Calibri"/>
            </a:endParaRPr>
          </a:p>
          <a:p>
            <a:pPr>
              <a:lnSpc>
                <a:spcPct val="90000"/>
              </a:lnSpc>
              <a:spcBef>
                <a:spcPts val="1001"/>
              </a:spcBef>
              <a:buNone/>
              <a:tabLst>
                <a:tab pos="0" algn="l"/>
              </a:tabLst>
            </a:pPr>
            <a:endParaRPr lang="en-US" sz="2200" b="0" strike="noStrike" dirty="0">
              <a:solidFill>
                <a:srgbClr val="000000"/>
              </a:solidFill>
              <a:latin typeface="Calibri"/>
            </a:endParaRPr>
          </a:p>
          <a:p>
            <a:pPr>
              <a:lnSpc>
                <a:spcPct val="100000"/>
              </a:lnSpc>
              <a:spcAft>
                <a:spcPts val="564"/>
              </a:spcAft>
              <a:buNone/>
              <a:tabLst>
                <a:tab pos="0" algn="l"/>
              </a:tabLst>
            </a:pPr>
            <a:r>
              <a:rPr lang="en-GB" sz="2200" b="0" strike="noStrike" dirty="0">
                <a:solidFill>
                  <a:srgbClr val="000000"/>
                </a:solidFill>
                <a:latin typeface="Verdana"/>
                <a:ea typeface="Verdana"/>
              </a:rPr>
              <a:t>Casey Brown is one of Mountain Biking’s top female athletes and this is what she has to say about her injuries:</a:t>
            </a:r>
            <a:endParaRPr lang="en-US" sz="2200" b="0" strike="noStrike" dirty="0">
              <a:solidFill>
                <a:srgbClr val="000000"/>
              </a:solidFill>
              <a:latin typeface="Calibri"/>
            </a:endParaRPr>
          </a:p>
          <a:p>
            <a:pPr marL="360000">
              <a:lnSpc>
                <a:spcPct val="100000"/>
              </a:lnSpc>
              <a:spcAft>
                <a:spcPts val="564"/>
              </a:spcAft>
              <a:buNone/>
              <a:tabLst>
                <a:tab pos="0" algn="l"/>
              </a:tabLst>
            </a:pPr>
            <a:r>
              <a:rPr lang="en-GB" sz="2200" b="0" i="1" strike="noStrike" dirty="0">
                <a:solidFill>
                  <a:srgbClr val="000000"/>
                </a:solidFill>
                <a:latin typeface="Verdana"/>
                <a:ea typeface="Verdana"/>
              </a:rPr>
              <a:t>“I’ve broken my pelvis, lost teeth, split open my liver, broken my ribs and collarbone, and have knocked myself out,” she says. “But injuries are just a part of the sport. When you’re going full speed down a mountain, you’re bound to slip up every once in a while.”</a:t>
            </a:r>
            <a:endParaRPr lang="en-US" sz="2200" b="0" strike="noStrike" dirty="0">
              <a:solidFill>
                <a:srgbClr val="000000"/>
              </a:solidFill>
              <a:latin typeface="Calibri"/>
            </a:endParaRPr>
          </a:p>
          <a:p>
            <a:pPr marL="360000" algn="r">
              <a:lnSpc>
                <a:spcPct val="100000"/>
              </a:lnSpc>
              <a:spcAft>
                <a:spcPts val="564"/>
              </a:spcAft>
              <a:buNone/>
              <a:tabLst>
                <a:tab pos="0" algn="l"/>
              </a:tabLst>
            </a:pPr>
            <a:r>
              <a:rPr lang="en-US" sz="2200" b="0" i="1" strike="noStrike" dirty="0">
                <a:solidFill>
                  <a:srgbClr val="000000"/>
                </a:solidFill>
                <a:latin typeface="Verdana"/>
                <a:ea typeface="Verdana"/>
              </a:rPr>
              <a:t>--</a:t>
            </a:r>
            <a:r>
              <a:rPr lang="en-GB" sz="2200" b="0" i="1" strike="noStrike" dirty="0">
                <a:solidFill>
                  <a:srgbClr val="000000"/>
                </a:solidFill>
                <a:latin typeface="Verdana"/>
                <a:ea typeface="Verdana"/>
              </a:rPr>
              <a:t>https://www.shape.com/fitness/training-plans/casey-brown-mountain-biker-inspire-test-limits</a:t>
            </a:r>
            <a:r>
              <a:rPr lang="en-GB" sz="2200" b="0" strike="noStrike" dirty="0">
                <a:solidFill>
                  <a:srgbClr val="000000"/>
                </a:solidFill>
                <a:latin typeface="Verdana"/>
                <a:ea typeface="Verdana"/>
              </a:rPr>
              <a:t> September 20, 2018</a:t>
            </a:r>
            <a:endParaRPr lang="en-US" sz="2200" b="0" strike="noStrike" dirty="0">
              <a:solidFill>
                <a:srgbClr val="000000"/>
              </a:solidFill>
              <a:latin typeface="Calibri"/>
            </a:endParaRP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endParaRPr lang="en-US" sz="1800" b="0" strike="noStrike">
              <a:solidFill>
                <a:srgbClr val="000000"/>
              </a:solidFill>
              <a:latin typeface="Calibri"/>
            </a:endParaRPr>
          </a:p>
        </p:txBody>
      </p:sp>
      <p:sp>
        <p:nvSpPr>
          <p:cNvPr id="191" name="PlaceHolder 2"/>
          <p:cNvSpPr>
            <a:spLocks noGrp="1" noEditPoints="1"/>
          </p:cNvSpPr>
          <p:nvPr>
            <p:ph idx="4294967295"/>
          </p:nvPr>
        </p:nvSpPr>
        <p:spPr>
          <a:xfrm>
            <a:off x="10158480" y="816120"/>
            <a:ext cx="1871280" cy="5360760"/>
          </a:xfrm>
          <a:prstGeom prst="rect">
            <a:avLst/>
          </a:prstGeom>
          <a:noFill/>
          <a:ln w="0">
            <a:noFill/>
          </a:ln>
        </p:spPr>
        <p:txBody>
          <a:bodyPr anchor="t">
            <a:noAutofit/>
          </a:bodyPr>
          <a:lstStyle/>
          <a:p>
            <a:pPr algn="r">
              <a:lnSpc>
                <a:spcPct val="100000"/>
              </a:lnSpc>
              <a:spcBef>
                <a:spcPts val="1001"/>
              </a:spcBef>
              <a:buNone/>
              <a:tabLst>
                <a:tab pos="0" algn="l"/>
              </a:tabLst>
            </a:pPr>
            <a:r>
              <a:rPr lang="en-US" sz="2400" b="0" i="1" strike="noStrike">
                <a:solidFill>
                  <a:srgbClr val="000000"/>
                </a:solidFill>
                <a:latin typeface="Calibri"/>
              </a:rPr>
              <a:t>Enduro mountain bike medical study</a:t>
            </a:r>
            <a:r>
              <a:rPr lang="en-US" sz="2400" b="0" strike="noStrike">
                <a:solidFill>
                  <a:srgbClr val="000000"/>
                </a:solidFill>
                <a:latin typeface="Calibri"/>
              </a:rPr>
              <a:t> </a:t>
            </a:r>
          </a:p>
          <a:p>
            <a:pPr algn="r">
              <a:lnSpc>
                <a:spcPct val="100000"/>
              </a:lnSpc>
              <a:spcBef>
                <a:spcPts val="1001"/>
              </a:spcBef>
              <a:buNone/>
              <a:tabLst>
                <a:tab pos="0" algn="l"/>
              </a:tabLst>
            </a:pPr>
            <a:r>
              <a:rPr lang="en-US" sz="2400" b="0" strike="noStrike">
                <a:solidFill>
                  <a:srgbClr val="000000"/>
                </a:solidFill>
                <a:latin typeface="Calibri"/>
              </a:rPr>
              <a:t>Enduro World Series with Edinburgh Napier University, 2018</a:t>
            </a:r>
          </a:p>
        </p:txBody>
      </p:sp>
      <p:pic>
        <p:nvPicPr>
          <p:cNvPr id="192" name="Picture 4"/>
          <p:cNvPicPr/>
          <p:nvPr/>
        </p:nvPicPr>
        <p:blipFill>
          <a:blip r:embed="rId3"/>
          <a:srcRect/>
          <a:stretch>
            <a:fillRect/>
          </a:stretch>
        </p:blipFill>
        <p:spPr>
          <a:xfrm>
            <a:off x="81000" y="0"/>
            <a:ext cx="10077120" cy="6724440"/>
          </a:xfrm>
          <a:prstGeom prst="rect">
            <a:avLst/>
          </a:prstGeom>
          <a:ln w="0">
            <a:noFill/>
          </a:ln>
        </p:spPr>
      </p:pic>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r>
              <a:rPr lang="en-US" sz="4000" b="1" strike="noStrike" dirty="0">
                <a:solidFill>
                  <a:srgbClr val="000000"/>
                </a:solidFill>
                <a:latin typeface="Calibri"/>
              </a:rPr>
              <a:t>Brain Injuries</a:t>
            </a:r>
          </a:p>
        </p:txBody>
      </p:sp>
      <p:sp>
        <p:nvSpPr>
          <p:cNvPr id="194"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dirty="0">
                <a:solidFill>
                  <a:srgbClr val="000000"/>
                </a:solidFill>
                <a:latin typeface="Calibri"/>
              </a:rPr>
              <a:t>There are higher rates in athletes of a range of neurological problems including:</a:t>
            </a:r>
          </a:p>
          <a:p>
            <a:pPr>
              <a:lnSpc>
                <a:spcPct val="90000"/>
              </a:lnSpc>
              <a:spcBef>
                <a:spcPts val="1001"/>
              </a:spcBef>
              <a:buNone/>
              <a:tabLst>
                <a:tab pos="0" algn="l"/>
              </a:tabLst>
            </a:pPr>
            <a:r>
              <a:rPr lang="en-US" sz="2800" b="0" strike="noStrike" dirty="0">
                <a:solidFill>
                  <a:srgbClr val="000000"/>
                </a:solidFill>
                <a:latin typeface="Calibri"/>
              </a:rPr>
              <a:t>PCS - Post Concussive Syndrome</a:t>
            </a:r>
          </a:p>
          <a:p>
            <a:pPr>
              <a:lnSpc>
                <a:spcPct val="90000"/>
              </a:lnSpc>
              <a:spcBef>
                <a:spcPts val="1001"/>
              </a:spcBef>
              <a:buNone/>
              <a:tabLst>
                <a:tab pos="0" algn="l"/>
              </a:tabLst>
            </a:pPr>
            <a:r>
              <a:rPr lang="en-US" sz="2800" b="0" strike="noStrike" dirty="0">
                <a:solidFill>
                  <a:srgbClr val="000000"/>
                </a:solidFill>
                <a:latin typeface="Calibri"/>
              </a:rPr>
              <a:t>TBI - Traumatic Brain Injury</a:t>
            </a:r>
          </a:p>
          <a:p>
            <a:pPr>
              <a:lnSpc>
                <a:spcPct val="90000"/>
              </a:lnSpc>
              <a:spcBef>
                <a:spcPts val="1001"/>
              </a:spcBef>
              <a:buNone/>
              <a:tabLst>
                <a:tab pos="0" algn="l"/>
              </a:tabLst>
            </a:pPr>
            <a:r>
              <a:rPr lang="en-US" sz="2800" b="0" strike="noStrike" dirty="0">
                <a:solidFill>
                  <a:srgbClr val="000000"/>
                </a:solidFill>
                <a:latin typeface="Calibri"/>
              </a:rPr>
              <a:t>Epilepsy</a:t>
            </a:r>
          </a:p>
          <a:p>
            <a:pPr>
              <a:lnSpc>
                <a:spcPct val="90000"/>
              </a:lnSpc>
              <a:spcBef>
                <a:spcPts val="1001"/>
              </a:spcBef>
              <a:buNone/>
              <a:tabLst>
                <a:tab pos="0" algn="l"/>
              </a:tabLst>
            </a:pPr>
            <a:r>
              <a:rPr lang="en-US" sz="2800" b="0" strike="noStrike" dirty="0" err="1">
                <a:solidFill>
                  <a:srgbClr val="000000"/>
                </a:solidFill>
                <a:latin typeface="Calibri"/>
              </a:rPr>
              <a:t>Parkinsons</a:t>
            </a:r>
            <a:r>
              <a:rPr lang="en-US" sz="2800" b="0" strike="noStrike" dirty="0">
                <a:solidFill>
                  <a:srgbClr val="000000"/>
                </a:solidFill>
                <a:latin typeface="Calibri"/>
              </a:rPr>
              <a:t> disease</a:t>
            </a:r>
          </a:p>
          <a:p>
            <a:pPr>
              <a:lnSpc>
                <a:spcPct val="90000"/>
              </a:lnSpc>
              <a:spcBef>
                <a:spcPts val="1001"/>
              </a:spcBef>
              <a:buNone/>
              <a:tabLst>
                <a:tab pos="0" algn="l"/>
              </a:tabLst>
            </a:pPr>
            <a:r>
              <a:rPr lang="en-US" sz="2800" b="0" strike="noStrike" dirty="0">
                <a:solidFill>
                  <a:srgbClr val="000000"/>
                </a:solidFill>
                <a:latin typeface="Calibri"/>
              </a:rPr>
              <a:t>CTE - Chronic Traumatic Encephalopathy</a:t>
            </a: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laceHolder 1"/>
          <p:cNvSpPr>
            <a:spLocks noGrp="1" noEditPoints="1"/>
          </p:cNvSpPr>
          <p:nvPr>
            <p:ph type="title" idx="4294967295"/>
          </p:nvPr>
        </p:nvSpPr>
        <p:spPr>
          <a:xfrm>
            <a:off x="838080" y="24336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Ambulance Costs</a:t>
            </a:r>
            <a:endParaRPr lang="en-US" sz="4400" b="0" strike="noStrike">
              <a:solidFill>
                <a:srgbClr val="000000"/>
              </a:solidFill>
              <a:latin typeface="Calibri"/>
            </a:endParaRPr>
          </a:p>
        </p:txBody>
      </p:sp>
      <p:sp>
        <p:nvSpPr>
          <p:cNvPr id="172" name="PlaceHolder 2"/>
          <p:cNvSpPr>
            <a:spLocks noGrp="1" noEditPoints="1"/>
          </p:cNvSpPr>
          <p:nvPr>
            <p:ph idx="4294967295"/>
          </p:nvPr>
        </p:nvSpPr>
        <p:spPr>
          <a:xfrm>
            <a:off x="838080" y="1292400"/>
            <a:ext cx="10515240" cy="4884120"/>
          </a:xfrm>
          <a:prstGeom prst="rect">
            <a:avLst/>
          </a:prstGeom>
          <a:noFill/>
          <a:ln w="0">
            <a:noFill/>
          </a:ln>
        </p:spPr>
        <p:txBody>
          <a:bodyPr anchor="t">
            <a:noAutofit/>
          </a:bodyPr>
          <a:lstStyle/>
          <a:p>
            <a:pPr marL="360000">
              <a:lnSpc>
                <a:spcPct val="100000"/>
              </a:lnSpc>
              <a:spcAft>
                <a:spcPts val="564"/>
              </a:spcAft>
              <a:buNone/>
              <a:tabLst>
                <a:tab pos="0" algn="l"/>
              </a:tabLst>
            </a:pPr>
            <a:r>
              <a:rPr lang="en-US" sz="2400" b="0" i="1" strike="noStrike" dirty="0">
                <a:solidFill>
                  <a:srgbClr val="000000"/>
                </a:solidFill>
                <a:latin typeface="Verdana"/>
              </a:rPr>
              <a:t>Ambulance </a:t>
            </a:r>
            <a:r>
              <a:rPr lang="en-US" sz="2400" b="0" i="1" strike="noStrike" dirty="0" err="1">
                <a:solidFill>
                  <a:srgbClr val="000000"/>
                </a:solidFill>
                <a:latin typeface="Verdana"/>
              </a:rPr>
              <a:t>approx</a:t>
            </a:r>
            <a:r>
              <a:rPr lang="en-US" sz="2400" b="0" i="1" strike="noStrike" dirty="0">
                <a:solidFill>
                  <a:srgbClr val="000000"/>
                </a:solidFill>
                <a:latin typeface="Verdana"/>
              </a:rPr>
              <a:t>: $1866 per trip</a:t>
            </a:r>
            <a:endParaRPr lang="en-US" sz="2400" b="0" strike="noStrike" dirty="0">
              <a:solidFill>
                <a:srgbClr val="000000"/>
              </a:solidFill>
              <a:latin typeface="Calibri"/>
            </a:endParaRPr>
          </a:p>
          <a:p>
            <a:pPr marL="360000">
              <a:lnSpc>
                <a:spcPct val="100000"/>
              </a:lnSpc>
              <a:spcAft>
                <a:spcPts val="564"/>
              </a:spcAft>
              <a:buNone/>
              <a:tabLst>
                <a:tab pos="0" algn="l"/>
              </a:tabLst>
            </a:pPr>
            <a:r>
              <a:rPr lang="en-US" sz="2400" b="0" i="1" strike="noStrike" dirty="0">
                <a:solidFill>
                  <a:srgbClr val="000000"/>
                </a:solidFill>
                <a:latin typeface="Verdana"/>
              </a:rPr>
              <a:t>Helicopter trip: between $11,000 and $26,852</a:t>
            </a:r>
            <a:endParaRPr lang="en-US" sz="2400" b="0" strike="noStrike" dirty="0">
              <a:solidFill>
                <a:srgbClr val="000000"/>
              </a:solidFill>
              <a:latin typeface="Calibri"/>
            </a:endParaRPr>
          </a:p>
          <a:p>
            <a:pPr marL="360000" algn="r">
              <a:lnSpc>
                <a:spcPct val="100000"/>
              </a:lnSpc>
              <a:spcAft>
                <a:spcPts val="564"/>
              </a:spcAft>
              <a:buNone/>
              <a:tabLst>
                <a:tab pos="0" algn="l"/>
              </a:tabLst>
            </a:pPr>
            <a:r>
              <a:rPr lang="en-US" sz="2400" b="0" i="1" strike="noStrike" dirty="0">
                <a:solidFill>
                  <a:srgbClr val="000000"/>
                </a:solidFill>
                <a:latin typeface="Verdana"/>
              </a:rPr>
              <a:t>							--NIB</a:t>
            </a:r>
            <a:endParaRPr lang="en-US" sz="2400" b="0" strike="noStrike" dirty="0">
              <a:solidFill>
                <a:srgbClr val="000000"/>
              </a:solidFill>
              <a:latin typeface="Calibri"/>
            </a:endParaRPr>
          </a:p>
          <a:p>
            <a:pPr marL="360000">
              <a:lnSpc>
                <a:spcPct val="100000"/>
              </a:lnSpc>
              <a:spcAft>
                <a:spcPts val="564"/>
              </a:spcAft>
              <a:buNone/>
              <a:tabLst>
                <a:tab pos="0" algn="l"/>
              </a:tabLst>
            </a:pPr>
            <a:r>
              <a:rPr lang="en-GB" sz="2400" i="1" dirty="0">
                <a:solidFill>
                  <a:srgbClr val="000000"/>
                </a:solidFill>
                <a:latin typeface="Verdana"/>
              </a:rPr>
              <a:t>“</a:t>
            </a:r>
            <a:r>
              <a:rPr lang="en-GB" sz="2400" b="0" i="1" strike="noStrike" dirty="0">
                <a:solidFill>
                  <a:srgbClr val="000000"/>
                </a:solidFill>
                <a:latin typeface="Verdana"/>
              </a:rPr>
              <a:t>If required a helicopter can be used for emergency rider crashes which is located at </a:t>
            </a:r>
            <a:r>
              <a:rPr lang="en-GB" sz="2400" b="0" i="1" strike="noStrike" dirty="0" err="1">
                <a:solidFill>
                  <a:srgbClr val="000000"/>
                </a:solidFill>
                <a:latin typeface="Verdana"/>
              </a:rPr>
              <a:t>Wesburn</a:t>
            </a:r>
            <a:r>
              <a:rPr lang="en-GB" sz="2400" b="0" i="1" strike="noStrike" dirty="0">
                <a:solidFill>
                  <a:srgbClr val="000000"/>
                </a:solidFill>
                <a:latin typeface="Verdana"/>
              </a:rPr>
              <a:t> Park.”</a:t>
            </a:r>
            <a:endParaRPr lang="en-US" sz="2400" b="0" strike="noStrike" dirty="0">
              <a:solidFill>
                <a:srgbClr val="000000"/>
              </a:solidFill>
              <a:latin typeface="Calibri"/>
            </a:endParaRPr>
          </a:p>
          <a:p>
            <a:pPr algn="r">
              <a:lnSpc>
                <a:spcPct val="100000"/>
              </a:lnSpc>
              <a:spcAft>
                <a:spcPts val="564"/>
              </a:spcAft>
              <a:buNone/>
              <a:tabLst>
                <a:tab pos="0" algn="l"/>
              </a:tabLst>
            </a:pPr>
            <a:endParaRPr lang="en-US" sz="2400" b="0" strike="noStrike" dirty="0">
              <a:solidFill>
                <a:srgbClr val="000000"/>
              </a:solidFill>
              <a:latin typeface="Calibri"/>
            </a:endParaRPr>
          </a:p>
          <a:p>
            <a:pPr algn="r">
              <a:lnSpc>
                <a:spcPct val="100000"/>
              </a:lnSpc>
              <a:spcAft>
                <a:spcPts val="564"/>
              </a:spcAft>
              <a:buNone/>
              <a:tabLst>
                <a:tab pos="0" algn="l"/>
              </a:tabLst>
            </a:pPr>
            <a:r>
              <a:rPr lang="en-US" sz="2000" b="0" i="1" strike="noStrike" dirty="0">
                <a:solidFill>
                  <a:srgbClr val="000000"/>
                </a:solidFill>
                <a:latin typeface="Verdana"/>
              </a:rPr>
              <a:t>--</a:t>
            </a:r>
            <a:r>
              <a:rPr lang="en-GB" sz="2000" b="0" i="1" strike="noStrike" dirty="0">
                <a:solidFill>
                  <a:srgbClr val="000000"/>
                </a:solidFill>
                <a:latin typeface="Verdana"/>
              </a:rPr>
              <a:t>WMBD EES Technical Appendix D Land use and planning 8.1.1 Emergency service access Page 38</a:t>
            </a:r>
          </a:p>
          <a:p>
            <a:pPr algn="ctr">
              <a:lnSpc>
                <a:spcPct val="100000"/>
              </a:lnSpc>
              <a:spcAft>
                <a:spcPts val="564"/>
              </a:spcAft>
              <a:buNone/>
              <a:tabLst>
                <a:tab pos="0" algn="l"/>
              </a:tabLst>
            </a:pPr>
            <a:r>
              <a:rPr lang="en-GB" b="1" dirty="0">
                <a:solidFill>
                  <a:srgbClr val="000000"/>
                </a:solidFill>
                <a:latin typeface="Verdana"/>
              </a:rPr>
              <a:t>Yes, it will be required</a:t>
            </a:r>
            <a:r>
              <a:rPr lang="en-GB" b="1" strike="noStrike" dirty="0">
                <a:solidFill>
                  <a:srgbClr val="000000"/>
                </a:solidFill>
                <a:latin typeface="Verdana"/>
              </a:rPr>
              <a:t> </a:t>
            </a:r>
            <a:endParaRPr lang="en-US" b="1" strike="noStrike" dirty="0">
              <a:solidFill>
                <a:srgbClr val="000000"/>
              </a:solidFill>
              <a:latin typeface="Calibri"/>
            </a:endParaRP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laceHolder 1"/>
          <p:cNvSpPr>
            <a:spLocks noGrp="1" noEditPoints="1"/>
          </p:cNvSpPr>
          <p:nvPr>
            <p:ph idx="4294967295"/>
          </p:nvPr>
        </p:nvSpPr>
        <p:spPr>
          <a:xfrm>
            <a:off x="166255" y="261424"/>
            <a:ext cx="11783290" cy="6295239"/>
          </a:xfrm>
          <a:prstGeom prst="rect">
            <a:avLst/>
          </a:prstGeom>
          <a:noFill/>
          <a:ln w="0">
            <a:noFill/>
          </a:ln>
        </p:spPr>
        <p:txBody>
          <a:bodyPr anchor="t">
            <a:noAutofit/>
          </a:bodyPr>
          <a:lstStyle/>
          <a:p>
            <a:pPr marL="360000">
              <a:lnSpc>
                <a:spcPct val="100000"/>
              </a:lnSpc>
              <a:spcAft>
                <a:spcPts val="564"/>
              </a:spcAft>
              <a:buNone/>
              <a:tabLst>
                <a:tab pos="0" algn="l"/>
              </a:tabLst>
            </a:pPr>
            <a:r>
              <a:rPr lang="en-US" sz="2400" b="0" i="1" strike="noStrike" dirty="0">
                <a:solidFill>
                  <a:srgbClr val="000000"/>
                </a:solidFill>
                <a:latin typeface="Verdana"/>
              </a:rPr>
              <a:t>"</a:t>
            </a:r>
            <a:r>
              <a:rPr lang="en-GB" sz="2400" b="0" i="1" strike="noStrike" dirty="0">
                <a:solidFill>
                  <a:srgbClr val="000000"/>
                </a:solidFill>
                <a:latin typeface="Verdana"/>
              </a:rPr>
              <a:t>How common are deaths and other injuries? What causes those injuries and what can be done to prevent them? We don’t really know. Australia has no national, or even state-based, monitoring of sports injuries.” </a:t>
            </a:r>
            <a:r>
              <a:rPr lang="en-US" sz="2400" b="0" i="1" strike="noStrike" dirty="0">
                <a:solidFill>
                  <a:srgbClr val="000000"/>
                </a:solidFill>
                <a:latin typeface="Verdana"/>
              </a:rPr>
              <a:t>						</a:t>
            </a:r>
            <a:endParaRPr lang="en-US" sz="2400" dirty="0">
              <a:solidFill>
                <a:srgbClr val="000000"/>
              </a:solidFill>
              <a:latin typeface="Calibri"/>
            </a:endParaRPr>
          </a:p>
          <a:p>
            <a:pPr marL="360000" algn="r">
              <a:lnSpc>
                <a:spcPct val="100000"/>
              </a:lnSpc>
              <a:spcAft>
                <a:spcPts val="564"/>
              </a:spcAft>
              <a:buNone/>
              <a:tabLst>
                <a:tab pos="0" algn="l"/>
              </a:tabLst>
            </a:pPr>
            <a:r>
              <a:rPr lang="en-US" sz="2400" b="0" i="1" strike="noStrike" dirty="0">
                <a:solidFill>
                  <a:srgbClr val="000000"/>
                </a:solidFill>
                <a:latin typeface="Verdana"/>
              </a:rPr>
              <a:t>--B</a:t>
            </a:r>
            <a:r>
              <a:rPr lang="en-GB" sz="2400" b="0" i="1" strike="noStrike" dirty="0" err="1">
                <a:solidFill>
                  <a:srgbClr val="000000"/>
                </a:solidFill>
                <a:latin typeface="Verdana"/>
              </a:rPr>
              <a:t>etter</a:t>
            </a:r>
            <a:r>
              <a:rPr lang="en-US" sz="2400" b="0" i="1" strike="noStrike" dirty="0">
                <a:solidFill>
                  <a:srgbClr val="000000"/>
                </a:solidFill>
                <a:latin typeface="Verdana"/>
              </a:rPr>
              <a:t> </a:t>
            </a:r>
            <a:r>
              <a:rPr lang="en-GB" sz="2400" b="0" i="1" strike="noStrike" dirty="0">
                <a:solidFill>
                  <a:srgbClr val="000000"/>
                </a:solidFill>
                <a:latin typeface="Verdana"/>
              </a:rPr>
              <a:t>data</a:t>
            </a:r>
            <a:r>
              <a:rPr lang="en-US" sz="2400" b="0" i="1" strike="noStrike" dirty="0">
                <a:solidFill>
                  <a:srgbClr val="000000"/>
                </a:solidFill>
                <a:latin typeface="Verdana"/>
              </a:rPr>
              <a:t> </a:t>
            </a:r>
            <a:r>
              <a:rPr lang="en-GB" sz="2400" b="0" i="1" strike="noStrike" dirty="0">
                <a:solidFill>
                  <a:srgbClr val="000000"/>
                </a:solidFill>
                <a:latin typeface="Verdana"/>
              </a:rPr>
              <a:t>reporting</a:t>
            </a:r>
            <a:r>
              <a:rPr lang="en-US" sz="2400" b="0" i="1" strike="noStrike" dirty="0">
                <a:solidFill>
                  <a:srgbClr val="000000"/>
                </a:solidFill>
                <a:latin typeface="Verdana"/>
              </a:rPr>
              <a:t> </a:t>
            </a:r>
            <a:r>
              <a:rPr lang="en-GB" sz="2400" b="0" i="1" strike="noStrike" dirty="0">
                <a:solidFill>
                  <a:srgbClr val="000000"/>
                </a:solidFill>
                <a:latin typeface="Verdana"/>
              </a:rPr>
              <a:t>will</a:t>
            </a:r>
            <a:r>
              <a:rPr lang="en-US" sz="2400" b="0" i="1" strike="noStrike" dirty="0">
                <a:solidFill>
                  <a:srgbClr val="000000"/>
                </a:solidFill>
                <a:latin typeface="Verdana"/>
              </a:rPr>
              <a:t> </a:t>
            </a:r>
            <a:r>
              <a:rPr lang="en-GB" sz="2400" b="0" i="1" strike="noStrike" dirty="0">
                <a:solidFill>
                  <a:srgbClr val="000000"/>
                </a:solidFill>
                <a:latin typeface="Verdana"/>
              </a:rPr>
              <a:t>prevent sports</a:t>
            </a:r>
            <a:r>
              <a:rPr lang="en-US" sz="2400" b="0" i="1" strike="noStrike" dirty="0">
                <a:solidFill>
                  <a:srgbClr val="000000"/>
                </a:solidFill>
                <a:latin typeface="Verdana"/>
              </a:rPr>
              <a:t> </a:t>
            </a:r>
            <a:r>
              <a:rPr lang="en-GB" sz="2400" b="0" i="1" strike="noStrike" dirty="0">
                <a:solidFill>
                  <a:srgbClr val="000000"/>
                </a:solidFill>
                <a:latin typeface="Verdana"/>
              </a:rPr>
              <a:t>injuries</a:t>
            </a:r>
            <a:r>
              <a:rPr lang="en-US" sz="2400" b="0" i="1" strike="noStrike" dirty="0">
                <a:solidFill>
                  <a:srgbClr val="000000"/>
                </a:solidFill>
                <a:latin typeface="Verdana"/>
              </a:rPr>
              <a:t> </a:t>
            </a:r>
            <a:r>
              <a:rPr lang="en-GB" sz="2400" b="0" i="1" strike="noStrike" dirty="0">
                <a:solidFill>
                  <a:srgbClr val="000000"/>
                </a:solidFill>
                <a:latin typeface="Verdana"/>
              </a:rPr>
              <a:t>and</a:t>
            </a:r>
            <a:r>
              <a:rPr lang="en-US" sz="2400" b="0" i="1" strike="noStrike" dirty="0">
                <a:solidFill>
                  <a:srgbClr val="000000"/>
                </a:solidFill>
                <a:latin typeface="Verdana"/>
              </a:rPr>
              <a:t> </a:t>
            </a:r>
            <a:r>
              <a:rPr lang="en-GB" sz="2400" b="0" i="1" strike="noStrike" dirty="0">
                <a:solidFill>
                  <a:srgbClr val="000000"/>
                </a:solidFill>
                <a:latin typeface="Verdana"/>
              </a:rPr>
              <a:t>deaths</a:t>
            </a:r>
            <a:r>
              <a:rPr lang="en-US" sz="2400" b="0" strike="noStrike" dirty="0">
                <a:solidFill>
                  <a:srgbClr val="000000"/>
                </a:solidFill>
                <a:latin typeface="Verdana"/>
              </a:rPr>
              <a:t> </a:t>
            </a:r>
            <a:br>
              <a:rPr lang="en-US" sz="2400" b="0" strike="noStrike" dirty="0">
                <a:solidFill>
                  <a:srgbClr val="000000"/>
                </a:solidFill>
                <a:latin typeface="Verdana"/>
              </a:rPr>
            </a:br>
            <a:r>
              <a:rPr lang="en-GB" sz="2400" b="0" strike="noStrike" dirty="0">
                <a:solidFill>
                  <a:srgbClr val="000000"/>
                </a:solidFill>
                <a:latin typeface="Verdana"/>
              </a:rPr>
              <a:t>the</a:t>
            </a:r>
            <a:r>
              <a:rPr lang="en-US" sz="2400" b="0" strike="noStrike" dirty="0">
                <a:solidFill>
                  <a:srgbClr val="000000"/>
                </a:solidFill>
                <a:latin typeface="Verdana"/>
              </a:rPr>
              <a:t> C</a:t>
            </a:r>
            <a:r>
              <a:rPr lang="en-GB" sz="2400" b="0" strike="noStrike" dirty="0" err="1">
                <a:solidFill>
                  <a:srgbClr val="000000"/>
                </a:solidFill>
                <a:latin typeface="Verdana"/>
              </a:rPr>
              <a:t>onversation</a:t>
            </a:r>
            <a:r>
              <a:rPr lang="en-GB" sz="2400" b="0" i="1" strike="noStrike" baseline="30000" dirty="0">
                <a:solidFill>
                  <a:srgbClr val="000000"/>
                </a:solidFill>
                <a:latin typeface="Verdana"/>
              </a:rPr>
              <a:t> </a:t>
            </a:r>
            <a:endParaRPr lang="en-US" sz="2400" b="0" strike="noStrike" dirty="0">
              <a:solidFill>
                <a:srgbClr val="000000"/>
              </a:solidFill>
              <a:latin typeface="Calibri"/>
            </a:endParaRPr>
          </a:p>
          <a:p>
            <a:pPr>
              <a:lnSpc>
                <a:spcPct val="100000"/>
              </a:lnSpc>
              <a:spcAft>
                <a:spcPts val="564"/>
              </a:spcAft>
              <a:buNone/>
              <a:tabLst>
                <a:tab pos="0" algn="l"/>
              </a:tabLst>
            </a:pPr>
            <a:r>
              <a:rPr lang="en-US" sz="2400" b="0" strike="noStrike" dirty="0">
                <a:solidFill>
                  <a:srgbClr val="000000"/>
                </a:solidFill>
                <a:latin typeface="Verdana"/>
              </a:rPr>
              <a:t>New Zealand:</a:t>
            </a:r>
            <a:endParaRPr lang="en-US" sz="2400" b="0" strike="noStrike" dirty="0">
              <a:solidFill>
                <a:srgbClr val="000000"/>
              </a:solidFill>
              <a:latin typeface="Calibri"/>
            </a:endParaRPr>
          </a:p>
          <a:p>
            <a:pPr>
              <a:lnSpc>
                <a:spcPct val="100000"/>
              </a:lnSpc>
              <a:spcAft>
                <a:spcPts val="564"/>
              </a:spcAft>
              <a:buNone/>
              <a:tabLst>
                <a:tab pos="0" algn="l"/>
              </a:tabLst>
            </a:pPr>
            <a:r>
              <a:rPr lang="en-US" sz="2400" b="0" strike="noStrike" dirty="0">
                <a:solidFill>
                  <a:srgbClr val="000000"/>
                </a:solidFill>
                <a:latin typeface="Verdana"/>
              </a:rPr>
              <a:t>Accident Compensation Corporation</a:t>
            </a:r>
            <a:endParaRPr lang="en-US" sz="2400" b="0" strike="noStrike" dirty="0">
              <a:solidFill>
                <a:srgbClr val="000000"/>
              </a:solidFill>
              <a:latin typeface="Calibri"/>
            </a:endParaRPr>
          </a:p>
          <a:p>
            <a:pPr>
              <a:lnSpc>
                <a:spcPct val="100000"/>
              </a:lnSpc>
              <a:spcAft>
                <a:spcPts val="564"/>
              </a:spcAft>
              <a:buNone/>
              <a:tabLst>
                <a:tab pos="0" algn="l"/>
              </a:tabLst>
            </a:pPr>
            <a:r>
              <a:rPr lang="en-US" sz="2400" b="0" strike="noStrike" dirty="0">
                <a:solidFill>
                  <a:srgbClr val="000000"/>
                </a:solidFill>
                <a:latin typeface="Verdana"/>
              </a:rPr>
              <a:t>2015/2016		7,731 claims for mountain bike injuries</a:t>
            </a:r>
            <a:endParaRPr lang="en-US" sz="2400" b="0" strike="noStrike" dirty="0">
              <a:solidFill>
                <a:srgbClr val="000000"/>
              </a:solidFill>
              <a:latin typeface="Calibri"/>
            </a:endParaRPr>
          </a:p>
          <a:p>
            <a:pPr>
              <a:lnSpc>
                <a:spcPct val="100000"/>
              </a:lnSpc>
              <a:spcAft>
                <a:spcPts val="564"/>
              </a:spcAft>
              <a:buNone/>
              <a:tabLst>
                <a:tab pos="0" algn="l"/>
              </a:tabLst>
            </a:pPr>
            <a:r>
              <a:rPr lang="en-GB" sz="2400" b="0" strike="noStrike" dirty="0">
                <a:solidFill>
                  <a:srgbClr val="000000"/>
                </a:solidFill>
                <a:latin typeface="Verdana"/>
              </a:rPr>
              <a:t> </a:t>
            </a:r>
            <a:endParaRPr lang="en-US" sz="2400" b="0" strike="noStrike" dirty="0">
              <a:solidFill>
                <a:srgbClr val="000000"/>
              </a:solidFill>
              <a:latin typeface="Calibri"/>
            </a:endParaRPr>
          </a:p>
          <a:p>
            <a:pPr>
              <a:lnSpc>
                <a:spcPct val="100000"/>
              </a:lnSpc>
              <a:spcAft>
                <a:spcPts val="564"/>
              </a:spcAft>
              <a:buNone/>
              <a:tabLst>
                <a:tab pos="0" algn="l"/>
              </a:tabLst>
            </a:pPr>
            <a:r>
              <a:rPr lang="en-GB" sz="2400" b="0" strike="noStrike" dirty="0">
                <a:solidFill>
                  <a:srgbClr val="000000"/>
                </a:solidFill>
                <a:latin typeface="Verdana"/>
              </a:rPr>
              <a:t>The Accident Compensation scheme was developed because private insurers in New Zealand refused to cover Adventure Tourism injuries.</a:t>
            </a:r>
          </a:p>
          <a:p>
            <a:pPr>
              <a:lnSpc>
                <a:spcPct val="100000"/>
              </a:lnSpc>
              <a:spcAft>
                <a:spcPts val="564"/>
              </a:spcAft>
              <a:buNone/>
              <a:tabLst>
                <a:tab pos="0" algn="l"/>
              </a:tabLst>
            </a:pPr>
            <a:r>
              <a:rPr lang="en-GB" sz="2400" dirty="0">
                <a:solidFill>
                  <a:srgbClr val="000000"/>
                </a:solidFill>
                <a:latin typeface="Verdana"/>
              </a:rPr>
              <a:t>Australia doesn’t keep mountain bike injury statistics.</a:t>
            </a:r>
            <a:endParaRPr lang="en-US" sz="2400" b="0" strike="noStrike" dirty="0">
              <a:solidFill>
                <a:srgbClr val="000000"/>
              </a:solidFill>
              <a:latin typeface="Calibri"/>
            </a:endParaRP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PlaceHolder 1"/>
          <p:cNvSpPr>
            <a:spLocks noGrp="1" noEditPoints="1"/>
          </p:cNvSpPr>
          <p:nvPr>
            <p:ph type="title" idx="4294967295"/>
          </p:nvPr>
        </p:nvSpPr>
        <p:spPr>
          <a:xfrm>
            <a:off x="737754" y="333867"/>
            <a:ext cx="10515240" cy="788351"/>
          </a:xfrm>
          <a:prstGeom prst="rect">
            <a:avLst/>
          </a:prstGeom>
          <a:noFill/>
          <a:ln w="0">
            <a:noFill/>
          </a:ln>
        </p:spPr>
        <p:txBody>
          <a:bodyPr anchor="ctr">
            <a:noAutofit/>
          </a:bodyPr>
          <a:lstStyle/>
          <a:p>
            <a:pPr>
              <a:lnSpc>
                <a:spcPct val="90000"/>
              </a:lnSpc>
              <a:buNone/>
            </a:pPr>
            <a:r>
              <a:rPr lang="en-US" sz="2800" b="1" dirty="0">
                <a:solidFill>
                  <a:srgbClr val="000000"/>
                </a:solidFill>
                <a:latin typeface="Calibri Light"/>
              </a:rPr>
              <a:t>Cycling has more life-threatening injuries than football</a:t>
            </a:r>
            <a:endParaRPr lang="en-US" sz="2800" b="1" strike="noStrike" dirty="0">
              <a:solidFill>
                <a:srgbClr val="000000"/>
              </a:solidFill>
              <a:latin typeface="Calibri"/>
            </a:endParaRPr>
          </a:p>
        </p:txBody>
      </p:sp>
      <p:sp>
        <p:nvSpPr>
          <p:cNvPr id="185" name="PlaceHolder 2"/>
          <p:cNvSpPr>
            <a:spLocks noGrp="1" noEditPoints="1"/>
          </p:cNvSpPr>
          <p:nvPr>
            <p:ph idx="4294967295"/>
          </p:nvPr>
        </p:nvSpPr>
        <p:spPr>
          <a:xfrm>
            <a:off x="687592" y="1253520"/>
            <a:ext cx="10615565" cy="4350960"/>
          </a:xfrm>
          <a:prstGeom prst="rect">
            <a:avLst/>
          </a:prstGeom>
          <a:noFill/>
          <a:ln w="0">
            <a:noFill/>
          </a:ln>
        </p:spPr>
        <p:txBody>
          <a:bodyPr anchor="t">
            <a:noAutofit/>
          </a:bodyPr>
          <a:lstStyle/>
          <a:p>
            <a:pPr>
              <a:lnSpc>
                <a:spcPct val="115000"/>
              </a:lnSpc>
              <a:spcAft>
                <a:spcPts val="564"/>
              </a:spcAft>
              <a:buNone/>
              <a:tabLst>
                <a:tab pos="0" algn="l"/>
              </a:tabLst>
            </a:pPr>
            <a:r>
              <a:rPr lang="en-US" sz="2400" b="1" strike="noStrike" dirty="0" err="1">
                <a:solidFill>
                  <a:srgbClr val="000000"/>
                </a:solidFill>
                <a:latin typeface="Verdana"/>
              </a:rPr>
              <a:t>Hospitalised</a:t>
            </a:r>
            <a:r>
              <a:rPr lang="en-US" sz="2400" b="1" strike="noStrike" dirty="0">
                <a:solidFill>
                  <a:srgbClr val="000000"/>
                </a:solidFill>
                <a:latin typeface="Verdana"/>
              </a:rPr>
              <a:t> injuries:</a:t>
            </a:r>
            <a:br>
              <a:rPr dirty="0"/>
            </a:br>
            <a:r>
              <a:rPr lang="en-US" sz="2400" b="0" strike="noStrike" dirty="0">
                <a:solidFill>
                  <a:srgbClr val="000000"/>
                </a:solidFill>
                <a:latin typeface="Verdana"/>
              </a:rPr>
              <a:t>Number 1: </a:t>
            </a:r>
            <a:r>
              <a:rPr lang="en-GB" sz="2400" b="0" strike="noStrike" dirty="0">
                <a:solidFill>
                  <a:srgbClr val="000000"/>
                </a:solidFill>
                <a:latin typeface="Verdana"/>
              </a:rPr>
              <a:t>football </a:t>
            </a:r>
            <a:br>
              <a:rPr dirty="0"/>
            </a:br>
            <a:r>
              <a:rPr lang="en-US" sz="2400" b="0" strike="noStrike" dirty="0">
                <a:solidFill>
                  <a:srgbClr val="000000"/>
                </a:solidFill>
                <a:latin typeface="Verdana"/>
              </a:rPr>
              <a:t>Number 2: C</a:t>
            </a:r>
            <a:r>
              <a:rPr lang="en-GB" sz="2400" b="0" strike="noStrike" dirty="0" err="1">
                <a:solidFill>
                  <a:srgbClr val="000000"/>
                </a:solidFill>
                <a:latin typeface="Verdana"/>
              </a:rPr>
              <a:t>ycling</a:t>
            </a:r>
            <a:r>
              <a:rPr lang="en-GB" sz="2400" b="0" strike="noStrike" dirty="0">
                <a:solidFill>
                  <a:srgbClr val="000000"/>
                </a:solidFill>
                <a:latin typeface="Verdana"/>
              </a:rPr>
              <a:t> </a:t>
            </a:r>
            <a:r>
              <a:rPr lang="en-US" sz="2400" b="0" strike="noStrike" dirty="0">
                <a:solidFill>
                  <a:srgbClr val="000000"/>
                </a:solidFill>
                <a:latin typeface="Verdana"/>
              </a:rPr>
              <a:t>	</a:t>
            </a:r>
            <a:r>
              <a:rPr lang="en-GB" sz="2400" b="0" strike="noStrike" dirty="0">
                <a:solidFill>
                  <a:srgbClr val="000000"/>
                </a:solidFill>
                <a:latin typeface="Verdana"/>
              </a:rPr>
              <a:t>12%. </a:t>
            </a:r>
            <a:r>
              <a:rPr lang="en-US" sz="2400" b="0" strike="noStrike" dirty="0">
                <a:solidFill>
                  <a:srgbClr val="000000"/>
                </a:solidFill>
                <a:latin typeface="Verdana"/>
              </a:rPr>
              <a:t> 	6.4% of population participate</a:t>
            </a:r>
            <a:br>
              <a:rPr dirty="0"/>
            </a:br>
            <a:r>
              <a:rPr lang="en-US" sz="2400" b="0" strike="noStrike" dirty="0">
                <a:solidFill>
                  <a:srgbClr val="000000"/>
                </a:solidFill>
                <a:latin typeface="Verdana"/>
              </a:rPr>
              <a:t>Walking:			2.5% 	51% of population participate</a:t>
            </a:r>
            <a:endParaRPr lang="en-US" sz="2400" b="0" strike="noStrike" dirty="0">
              <a:solidFill>
                <a:srgbClr val="000000"/>
              </a:solidFill>
              <a:latin typeface="Calibri"/>
            </a:endParaRPr>
          </a:p>
          <a:p>
            <a:pPr>
              <a:lnSpc>
                <a:spcPct val="100000"/>
              </a:lnSpc>
              <a:spcAft>
                <a:spcPts val="564"/>
              </a:spcAft>
              <a:buNone/>
              <a:tabLst>
                <a:tab pos="0" algn="l"/>
              </a:tabLst>
            </a:pPr>
            <a:endParaRPr lang="en-US" sz="2400" b="0" strike="noStrike" dirty="0">
              <a:solidFill>
                <a:srgbClr val="000000"/>
              </a:solidFill>
              <a:latin typeface="Calibri"/>
            </a:endParaRPr>
          </a:p>
          <a:p>
            <a:pPr>
              <a:lnSpc>
                <a:spcPct val="115000"/>
              </a:lnSpc>
              <a:spcAft>
                <a:spcPts val="564"/>
              </a:spcAft>
              <a:buNone/>
              <a:tabLst>
                <a:tab pos="0" algn="l"/>
              </a:tabLst>
            </a:pPr>
            <a:r>
              <a:rPr lang="en-US" sz="2400" b="1" strike="noStrike" dirty="0">
                <a:solidFill>
                  <a:srgbClr val="000000"/>
                </a:solidFill>
                <a:latin typeface="Verdana"/>
              </a:rPr>
              <a:t>Life threatening injuries:</a:t>
            </a:r>
            <a:br>
              <a:rPr dirty="0"/>
            </a:br>
            <a:r>
              <a:rPr lang="en-GB" sz="2400" b="0" strike="noStrike" dirty="0">
                <a:solidFill>
                  <a:srgbClr val="000000"/>
                </a:solidFill>
                <a:latin typeface="Verdana"/>
              </a:rPr>
              <a:t>Cycling </a:t>
            </a:r>
            <a:r>
              <a:rPr lang="en-US" sz="2400" b="0" strike="noStrike" dirty="0">
                <a:solidFill>
                  <a:srgbClr val="000000"/>
                </a:solidFill>
                <a:latin typeface="Verdana"/>
              </a:rPr>
              <a:t>			</a:t>
            </a:r>
            <a:r>
              <a:rPr lang="en-GB" sz="2400" b="0" strike="noStrike" dirty="0">
                <a:solidFill>
                  <a:srgbClr val="000000"/>
                </a:solidFill>
                <a:latin typeface="Verdana"/>
              </a:rPr>
              <a:t>24%</a:t>
            </a:r>
            <a:r>
              <a:rPr lang="en-GB" sz="2400" b="0" strike="noStrike" baseline="30000" dirty="0">
                <a:solidFill>
                  <a:srgbClr val="000000"/>
                </a:solidFill>
                <a:latin typeface="Verdana"/>
              </a:rPr>
              <a:t> </a:t>
            </a:r>
            <a:endParaRPr lang="en-US" sz="2400" b="0" strike="noStrike" dirty="0">
              <a:solidFill>
                <a:srgbClr val="000000"/>
              </a:solidFill>
              <a:latin typeface="Calibri"/>
            </a:endParaRPr>
          </a:p>
          <a:p>
            <a:pPr>
              <a:lnSpc>
                <a:spcPct val="100000"/>
              </a:lnSpc>
              <a:spcAft>
                <a:spcPts val="564"/>
              </a:spcAft>
              <a:buNone/>
              <a:tabLst>
                <a:tab pos="0" algn="l"/>
              </a:tabLst>
            </a:pPr>
            <a:r>
              <a:rPr lang="en-GB" sz="2400" b="0" strike="noStrike" dirty="0">
                <a:solidFill>
                  <a:srgbClr val="000000"/>
                </a:solidFill>
                <a:latin typeface="Verdana"/>
              </a:rPr>
              <a:t> </a:t>
            </a:r>
            <a:endParaRPr lang="en-US" sz="2400" b="0" strike="noStrike" dirty="0">
              <a:solidFill>
                <a:srgbClr val="000000"/>
              </a:solidFill>
              <a:latin typeface="Calibri"/>
            </a:endParaRPr>
          </a:p>
          <a:p>
            <a:pPr algn="r">
              <a:lnSpc>
                <a:spcPct val="100000"/>
              </a:lnSpc>
              <a:spcAft>
                <a:spcPts val="564"/>
              </a:spcAft>
              <a:buNone/>
              <a:tabLst>
                <a:tab pos="0" algn="l"/>
              </a:tabLst>
            </a:pPr>
            <a:r>
              <a:rPr lang="en-GB" sz="2400" b="0" strike="noStrike" dirty="0">
                <a:solidFill>
                  <a:srgbClr val="000000"/>
                </a:solidFill>
                <a:latin typeface="Verdana"/>
              </a:rPr>
              <a:t>  </a:t>
            </a:r>
            <a:r>
              <a:rPr lang="en-US" sz="2400" b="0" strike="noStrike" dirty="0">
                <a:solidFill>
                  <a:srgbClr val="000000"/>
                </a:solidFill>
                <a:latin typeface="Verdana"/>
              </a:rPr>
              <a:t>--</a:t>
            </a:r>
            <a:r>
              <a:rPr lang="en-GB" sz="2400" b="0" i="1" strike="noStrike" dirty="0">
                <a:solidFill>
                  <a:srgbClr val="000000"/>
                </a:solidFill>
                <a:latin typeface="Verdana"/>
              </a:rPr>
              <a:t>Hospitalised sports injury in Australia</a:t>
            </a:r>
            <a:endParaRPr lang="en-US" sz="2400" b="0" strike="noStrike" dirty="0">
              <a:solidFill>
                <a:srgbClr val="000000"/>
              </a:solidFill>
              <a:latin typeface="Calibri"/>
            </a:endParaRPr>
          </a:p>
          <a:p>
            <a:pPr algn="r">
              <a:lnSpc>
                <a:spcPct val="100000"/>
              </a:lnSpc>
              <a:spcAft>
                <a:spcPts val="564"/>
              </a:spcAft>
              <a:buNone/>
              <a:tabLst>
                <a:tab pos="0" algn="l"/>
              </a:tabLst>
            </a:pPr>
            <a:r>
              <a:rPr lang="en-US" sz="2400" b="0" strike="noStrike" dirty="0">
                <a:solidFill>
                  <a:srgbClr val="000000"/>
                </a:solidFill>
                <a:latin typeface="Verdana"/>
              </a:rPr>
              <a:t>  </a:t>
            </a:r>
            <a:r>
              <a:rPr lang="en-GB" sz="2400" b="0" strike="noStrike" dirty="0">
                <a:solidFill>
                  <a:srgbClr val="000000"/>
                </a:solidFill>
                <a:latin typeface="Verdana"/>
              </a:rPr>
              <a:t>Australian sports injury hospitalisations 2011-12</a:t>
            </a:r>
            <a:endParaRPr lang="en-US" sz="2400" b="0" strike="noStrike" dirty="0">
              <a:solidFill>
                <a:srgbClr val="000000"/>
              </a:solidFill>
              <a:latin typeface="Calibri"/>
            </a:endParaRP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laceHolder 1"/>
          <p:cNvSpPr>
            <a:spLocks noGrp="1" noEditPoints="1"/>
          </p:cNvSpPr>
          <p:nvPr>
            <p:ph idx="4294967295"/>
          </p:nvPr>
        </p:nvSpPr>
        <p:spPr>
          <a:xfrm>
            <a:off x="838080" y="636480"/>
            <a:ext cx="10515240" cy="5540040"/>
          </a:xfrm>
          <a:prstGeom prst="rect">
            <a:avLst/>
          </a:prstGeom>
          <a:noFill/>
          <a:ln w="0">
            <a:noFill/>
          </a:ln>
        </p:spPr>
        <p:txBody>
          <a:bodyPr anchor="t">
            <a:noAutofit/>
          </a:bodyPr>
          <a:lstStyle/>
          <a:p>
            <a:pPr>
              <a:lnSpc>
                <a:spcPct val="90000"/>
              </a:lnSpc>
              <a:spcBef>
                <a:spcPts val="1001"/>
              </a:spcBef>
              <a:buNone/>
              <a:tabLst>
                <a:tab pos="0" algn="l"/>
              </a:tabLst>
            </a:pPr>
            <a:r>
              <a:rPr lang="en-US" sz="2800" b="1" strike="noStrike" dirty="0">
                <a:solidFill>
                  <a:srgbClr val="000000"/>
                </a:solidFill>
                <a:latin typeface="Verdana"/>
              </a:rPr>
              <a:t>Whistler Mountain Bike Park 2012 study</a:t>
            </a:r>
            <a:endParaRPr lang="en-US" sz="2800" b="0" strike="noStrike" dirty="0">
              <a:solidFill>
                <a:srgbClr val="000000"/>
              </a:solidFill>
              <a:latin typeface="Calibri"/>
            </a:endParaRPr>
          </a:p>
          <a:p>
            <a:pPr>
              <a:lnSpc>
                <a:spcPct val="90000"/>
              </a:lnSpc>
              <a:spcBef>
                <a:spcPts val="1001"/>
              </a:spcBef>
              <a:buNone/>
              <a:tabLst>
                <a:tab pos="0" algn="l"/>
              </a:tabLst>
            </a:pPr>
            <a:endParaRPr lang="en-US" sz="2800" b="0" strike="noStrike" dirty="0">
              <a:solidFill>
                <a:srgbClr val="000000"/>
              </a:solidFill>
              <a:latin typeface="Calibri"/>
            </a:endParaRPr>
          </a:p>
          <a:p>
            <a:pPr>
              <a:lnSpc>
                <a:spcPct val="90000"/>
              </a:lnSpc>
              <a:spcBef>
                <a:spcPts val="1001"/>
              </a:spcBef>
              <a:buNone/>
              <a:tabLst>
                <a:tab pos="0" algn="l"/>
              </a:tabLst>
            </a:pPr>
            <a:r>
              <a:rPr lang="en-US" sz="2400" b="0" i="1" strike="noStrike" dirty="0">
                <a:solidFill>
                  <a:srgbClr val="000000"/>
                </a:solidFill>
                <a:latin typeface="Verdana"/>
              </a:rPr>
              <a:t>772 </a:t>
            </a:r>
            <a:r>
              <a:rPr lang="en-US" sz="2400" b="0" i="1" strike="noStrike" dirty="0" err="1">
                <a:solidFill>
                  <a:srgbClr val="000000"/>
                </a:solidFill>
                <a:latin typeface="Verdana"/>
              </a:rPr>
              <a:t>hospitalisations</a:t>
            </a:r>
            <a:r>
              <a:rPr lang="en-US" sz="2400" b="0" i="1" strike="noStrike" dirty="0">
                <a:solidFill>
                  <a:srgbClr val="000000"/>
                </a:solidFill>
                <a:latin typeface="Verdana"/>
              </a:rPr>
              <a:t>:</a:t>
            </a:r>
            <a:endParaRPr lang="en-US" sz="2400" b="0" strike="noStrike" dirty="0">
              <a:solidFill>
                <a:srgbClr val="000000"/>
              </a:solidFill>
              <a:latin typeface="Calibri"/>
            </a:endParaRPr>
          </a:p>
          <a:p>
            <a:pPr>
              <a:lnSpc>
                <a:spcPct val="90000"/>
              </a:lnSpc>
              <a:spcBef>
                <a:spcPts val="1001"/>
              </a:spcBef>
              <a:buNone/>
              <a:tabLst>
                <a:tab pos="0" algn="l"/>
              </a:tabLst>
            </a:pPr>
            <a:r>
              <a:rPr lang="en-US" sz="2400" b="0" i="1" strike="noStrike" dirty="0">
                <a:solidFill>
                  <a:srgbClr val="000000"/>
                </a:solidFill>
                <a:latin typeface="Verdana"/>
              </a:rPr>
              <a:t>442 Fractures</a:t>
            </a:r>
            <a:endParaRPr lang="en-US" sz="2400" b="0" strike="noStrike" dirty="0">
              <a:solidFill>
                <a:srgbClr val="000000"/>
              </a:solidFill>
              <a:latin typeface="Calibri"/>
            </a:endParaRPr>
          </a:p>
          <a:p>
            <a:pPr>
              <a:lnSpc>
                <a:spcPct val="90000"/>
              </a:lnSpc>
              <a:spcBef>
                <a:spcPts val="1001"/>
              </a:spcBef>
              <a:buNone/>
              <a:tabLst>
                <a:tab pos="0" algn="l"/>
              </a:tabLst>
            </a:pPr>
            <a:r>
              <a:rPr lang="en-US" sz="2400" b="0" i="1" strike="noStrike" dirty="0">
                <a:solidFill>
                  <a:srgbClr val="000000"/>
                </a:solidFill>
                <a:latin typeface="Verdana"/>
              </a:rPr>
              <a:t>	122 Clavicle fractures</a:t>
            </a:r>
            <a:endParaRPr lang="en-US" sz="2400" b="0" strike="noStrike" dirty="0">
              <a:solidFill>
                <a:srgbClr val="000000"/>
              </a:solidFill>
              <a:latin typeface="Calibri"/>
            </a:endParaRPr>
          </a:p>
          <a:p>
            <a:pPr>
              <a:lnSpc>
                <a:spcPct val="90000"/>
              </a:lnSpc>
              <a:spcBef>
                <a:spcPts val="1001"/>
              </a:spcBef>
              <a:buNone/>
              <a:tabLst>
                <a:tab pos="0" algn="l"/>
              </a:tabLst>
            </a:pPr>
            <a:r>
              <a:rPr lang="en-US" sz="2400" b="0" i="1" strike="noStrike" dirty="0">
                <a:solidFill>
                  <a:srgbClr val="000000"/>
                </a:solidFill>
                <a:latin typeface="Verdana"/>
              </a:rPr>
              <a:t>	109 Broken Wrists</a:t>
            </a:r>
            <a:endParaRPr lang="en-US" sz="2400" b="0" strike="noStrike" dirty="0">
              <a:solidFill>
                <a:srgbClr val="000000"/>
              </a:solidFill>
              <a:latin typeface="Calibri"/>
            </a:endParaRPr>
          </a:p>
          <a:p>
            <a:pPr>
              <a:lnSpc>
                <a:spcPct val="90000"/>
              </a:lnSpc>
              <a:spcBef>
                <a:spcPts val="1001"/>
              </a:spcBef>
              <a:buNone/>
              <a:tabLst>
                <a:tab pos="0" algn="l"/>
              </a:tabLst>
            </a:pPr>
            <a:r>
              <a:rPr lang="en-US" sz="2400" b="0" i="1" strike="noStrike" dirty="0">
                <a:solidFill>
                  <a:srgbClr val="000000"/>
                </a:solidFill>
                <a:latin typeface="Verdana"/>
              </a:rPr>
              <a:t>	1 in 7 suffered head trauma</a:t>
            </a:r>
            <a:endParaRPr lang="en-US" sz="2400" b="0" strike="noStrike" dirty="0">
              <a:solidFill>
                <a:srgbClr val="000000"/>
              </a:solidFill>
              <a:latin typeface="Calibri"/>
            </a:endParaRPr>
          </a:p>
          <a:p>
            <a:pPr>
              <a:lnSpc>
                <a:spcPct val="90000"/>
              </a:lnSpc>
              <a:spcBef>
                <a:spcPts val="1001"/>
              </a:spcBef>
              <a:buNone/>
              <a:tabLst>
                <a:tab pos="0" algn="l"/>
              </a:tabLst>
            </a:pPr>
            <a:r>
              <a:rPr lang="en-US" sz="2400" b="0" i="1" strike="noStrike" dirty="0">
                <a:solidFill>
                  <a:srgbClr val="000000"/>
                </a:solidFill>
                <a:latin typeface="Verdana"/>
              </a:rPr>
              <a:t>Male					</a:t>
            </a:r>
            <a:r>
              <a:rPr lang="en-GB" sz="2400" b="0" i="1" strike="noStrike" dirty="0">
                <a:solidFill>
                  <a:srgbClr val="000000"/>
                </a:solidFill>
                <a:latin typeface="Verdana"/>
              </a:rPr>
              <a:t>86% of injuries </a:t>
            </a:r>
            <a:endParaRPr lang="en-US" sz="2400" b="0" strike="noStrike" dirty="0">
              <a:solidFill>
                <a:srgbClr val="000000"/>
              </a:solidFill>
              <a:latin typeface="Calibri"/>
            </a:endParaRPr>
          </a:p>
          <a:p>
            <a:pPr>
              <a:lnSpc>
                <a:spcPct val="90000"/>
              </a:lnSpc>
              <a:spcBef>
                <a:spcPts val="1001"/>
              </a:spcBef>
              <a:buNone/>
              <a:tabLst>
                <a:tab pos="0" algn="l"/>
              </a:tabLst>
            </a:pPr>
            <a:r>
              <a:rPr lang="en-GB" sz="2400" b="0" i="1" strike="noStrike" dirty="0">
                <a:solidFill>
                  <a:srgbClr val="000000"/>
                </a:solidFill>
                <a:latin typeface="Verdana"/>
              </a:rPr>
              <a:t>Upper-extremity fractures </a:t>
            </a:r>
            <a:r>
              <a:rPr lang="en-US" sz="2400" b="0" i="1" strike="noStrike" dirty="0">
                <a:solidFill>
                  <a:srgbClr val="000000"/>
                </a:solidFill>
                <a:latin typeface="Verdana"/>
              </a:rPr>
              <a:t>	</a:t>
            </a:r>
            <a:r>
              <a:rPr lang="en-GB" sz="2400" b="0" i="1" strike="noStrike" dirty="0">
                <a:solidFill>
                  <a:srgbClr val="000000"/>
                </a:solidFill>
                <a:latin typeface="Verdana"/>
              </a:rPr>
              <a:t>74.2% of all fractures</a:t>
            </a:r>
            <a:endParaRPr lang="en-US" sz="2400" b="0" strike="noStrike" dirty="0">
              <a:solidFill>
                <a:srgbClr val="000000"/>
              </a:solidFill>
              <a:latin typeface="Calibri"/>
            </a:endParaRPr>
          </a:p>
          <a:p>
            <a:pPr>
              <a:lnSpc>
                <a:spcPct val="90000"/>
              </a:lnSpc>
              <a:spcBef>
                <a:spcPts val="1001"/>
              </a:spcBef>
              <a:buNone/>
              <a:tabLst>
                <a:tab pos="0" algn="l"/>
              </a:tabLst>
            </a:pPr>
            <a:r>
              <a:rPr lang="en-GB" sz="2400" b="1" i="1" strike="noStrike" dirty="0">
                <a:solidFill>
                  <a:srgbClr val="000000"/>
                </a:solidFill>
                <a:latin typeface="Verdana"/>
              </a:rPr>
              <a:t>11.2% of all patients had traumatic brain injury</a:t>
            </a:r>
            <a:endParaRPr lang="en-US" sz="2400" b="0" strike="noStrike" dirty="0">
              <a:solidFill>
                <a:srgbClr val="000000"/>
              </a:solidFill>
              <a:latin typeface="Calibri"/>
            </a:endParaRPr>
          </a:p>
          <a:p>
            <a:pPr>
              <a:lnSpc>
                <a:spcPct val="90000"/>
              </a:lnSpc>
              <a:spcBef>
                <a:spcPts val="1001"/>
              </a:spcBef>
              <a:buNone/>
              <a:tabLst>
                <a:tab pos="0" algn="l"/>
              </a:tabLst>
            </a:pPr>
            <a:endParaRPr lang="en-US" sz="2400" b="0" strike="noStrike" dirty="0">
              <a:solidFill>
                <a:srgbClr val="000000"/>
              </a:solidFill>
              <a:latin typeface="Calibri"/>
            </a:endParaRPr>
          </a:p>
          <a:p>
            <a:pPr>
              <a:lnSpc>
                <a:spcPct val="90000"/>
              </a:lnSpc>
              <a:spcBef>
                <a:spcPts val="1001"/>
              </a:spcBef>
              <a:buNone/>
              <a:tabLst>
                <a:tab pos="0" algn="l"/>
              </a:tabLst>
            </a:pPr>
            <a:r>
              <a:rPr lang="en-US" sz="2800" b="0" i="1" strike="noStrike" dirty="0">
                <a:solidFill>
                  <a:srgbClr val="000000"/>
                </a:solidFill>
                <a:latin typeface="Verdana"/>
              </a:rPr>
              <a:t>	</a:t>
            </a:r>
            <a:endParaRPr lang="en-US" sz="2800" b="0" strike="noStrike" dirty="0">
              <a:solidFill>
                <a:srgbClr val="000000"/>
              </a:solidFill>
              <a:latin typeface="Calibri"/>
            </a:endParaRP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noEditPoints="1"/>
          </p:cNvSpPr>
          <p:nvPr>
            <p:ph type="title" idx="4294967295"/>
          </p:nvPr>
        </p:nvSpPr>
        <p:spPr>
          <a:xfrm>
            <a:off x="838080" y="165240"/>
            <a:ext cx="10515240" cy="1060560"/>
          </a:xfrm>
          <a:prstGeom prst="rect">
            <a:avLst/>
          </a:prstGeom>
          <a:noFill/>
          <a:ln w="0">
            <a:noFill/>
          </a:ln>
        </p:spPr>
        <p:txBody>
          <a:bodyPr anchor="ctr">
            <a:noAutofit/>
          </a:bodyPr>
          <a:lstStyle/>
          <a:p>
            <a:pPr>
              <a:lnSpc>
                <a:spcPct val="90000"/>
              </a:lnSpc>
              <a:buNone/>
            </a:pPr>
            <a:r>
              <a:rPr lang="en-GB" sz="2800" b="0" strike="noStrike">
                <a:solidFill>
                  <a:srgbClr val="000000"/>
                </a:solidFill>
                <a:latin typeface="Verdana"/>
              </a:rPr>
              <a:t>The economic cost of spinal cord and traumatic brain injury in Australia are estimated to be (in 2009):</a:t>
            </a:r>
            <a:endParaRPr lang="en-US" sz="2800" b="0" strike="noStrike">
              <a:solidFill>
                <a:srgbClr val="000000"/>
              </a:solidFill>
              <a:latin typeface="Calibri"/>
            </a:endParaRPr>
          </a:p>
        </p:txBody>
      </p:sp>
      <p:sp>
        <p:nvSpPr>
          <p:cNvPr id="196" name="PlaceHolder 2"/>
          <p:cNvSpPr>
            <a:spLocks noGrp="1" noEditPoints="1"/>
          </p:cNvSpPr>
          <p:nvPr>
            <p:ph idx="4294967295"/>
          </p:nvPr>
        </p:nvSpPr>
        <p:spPr>
          <a:xfrm>
            <a:off x="838080" y="1293120"/>
            <a:ext cx="10908360" cy="4883400"/>
          </a:xfrm>
          <a:prstGeom prst="rect">
            <a:avLst/>
          </a:prstGeom>
          <a:noFill/>
          <a:ln w="0">
            <a:noFill/>
          </a:ln>
        </p:spPr>
        <p:txBody>
          <a:bodyPr anchor="t">
            <a:noAutofit/>
          </a:bodyPr>
          <a:lstStyle/>
          <a:p>
            <a:pPr>
              <a:lnSpc>
                <a:spcPct val="100000"/>
              </a:lnSpc>
              <a:spcAft>
                <a:spcPts val="564"/>
              </a:spcAft>
              <a:buNone/>
              <a:tabLst>
                <a:tab pos="0" algn="l"/>
              </a:tabLst>
            </a:pPr>
            <a:r>
              <a:rPr lang="en-US" sz="2800" b="0" i="1" strike="noStrike" dirty="0">
                <a:solidFill>
                  <a:srgbClr val="000000"/>
                </a:solidFill>
                <a:latin typeface="Verdana"/>
              </a:rPr>
              <a:t>The lifetime costs per incident case:</a:t>
            </a:r>
            <a:r>
              <a:rPr lang="en-GB" sz="2800" b="0" i="1" strike="noStrike" dirty="0">
                <a:solidFill>
                  <a:srgbClr val="000000"/>
                </a:solidFill>
                <a:latin typeface="Verdana"/>
              </a:rPr>
              <a:t> </a:t>
            </a:r>
            <a:endParaRPr lang="en-US" sz="2800" b="0" strike="noStrike" dirty="0">
              <a:solidFill>
                <a:srgbClr val="000000"/>
              </a:solidFill>
              <a:latin typeface="Calibri"/>
            </a:endParaRPr>
          </a:p>
          <a:p>
            <a:pPr>
              <a:lnSpc>
                <a:spcPct val="100000"/>
              </a:lnSpc>
              <a:spcAft>
                <a:spcPts val="564"/>
              </a:spcAft>
              <a:buNone/>
              <a:tabLst>
                <a:tab pos="0" algn="l"/>
              </a:tabLst>
            </a:pPr>
            <a:r>
              <a:rPr lang="en-US" sz="2800" b="0" i="1" strike="noStrike" dirty="0">
                <a:solidFill>
                  <a:srgbClr val="000000"/>
                </a:solidFill>
                <a:latin typeface="Verdana"/>
              </a:rPr>
              <a:t>Moderate TBI:		</a:t>
            </a:r>
            <a:r>
              <a:rPr lang="en-GB" sz="2800" b="0" i="1" strike="noStrike" dirty="0">
                <a:solidFill>
                  <a:srgbClr val="000000"/>
                </a:solidFill>
                <a:latin typeface="Verdana"/>
              </a:rPr>
              <a:t>$</a:t>
            </a:r>
            <a:r>
              <a:rPr lang="en-US" sz="2800" b="0" i="1" strike="noStrike" dirty="0">
                <a:solidFill>
                  <a:srgbClr val="000000"/>
                </a:solidFill>
                <a:latin typeface="Verdana"/>
              </a:rPr>
              <a:t>2.5</a:t>
            </a:r>
            <a:r>
              <a:rPr lang="en-GB" sz="2800" b="0" i="1" strike="noStrike" dirty="0">
                <a:solidFill>
                  <a:srgbClr val="000000"/>
                </a:solidFill>
                <a:latin typeface="Verdana"/>
              </a:rPr>
              <a:t> million  </a:t>
            </a:r>
            <a:endParaRPr lang="en-US" sz="2800" b="0" strike="noStrike" dirty="0">
              <a:solidFill>
                <a:srgbClr val="000000"/>
              </a:solidFill>
              <a:latin typeface="Calibri"/>
            </a:endParaRPr>
          </a:p>
          <a:p>
            <a:pPr>
              <a:lnSpc>
                <a:spcPct val="100000"/>
              </a:lnSpc>
              <a:spcAft>
                <a:spcPts val="564"/>
              </a:spcAft>
              <a:buNone/>
              <a:tabLst>
                <a:tab pos="0" algn="l"/>
              </a:tabLst>
            </a:pPr>
            <a:r>
              <a:rPr lang="en-US" sz="2800" b="0" i="1" strike="noStrike" dirty="0">
                <a:solidFill>
                  <a:srgbClr val="000000"/>
                </a:solidFill>
                <a:latin typeface="Verdana"/>
              </a:rPr>
              <a:t>Severe TBI:		</a:t>
            </a:r>
            <a:r>
              <a:rPr lang="en-GB" sz="2800" b="0" i="1" strike="noStrike" dirty="0">
                <a:solidFill>
                  <a:srgbClr val="000000"/>
                </a:solidFill>
                <a:latin typeface="Verdana"/>
              </a:rPr>
              <a:t>$</a:t>
            </a:r>
            <a:r>
              <a:rPr lang="en-US" sz="2800" b="0" i="1" strike="noStrike" dirty="0">
                <a:solidFill>
                  <a:srgbClr val="000000"/>
                </a:solidFill>
                <a:latin typeface="Verdana"/>
              </a:rPr>
              <a:t>4.8</a:t>
            </a:r>
            <a:r>
              <a:rPr lang="en-GB" sz="2800" b="0" i="1" strike="noStrike" dirty="0">
                <a:solidFill>
                  <a:srgbClr val="000000"/>
                </a:solidFill>
                <a:latin typeface="Verdana"/>
              </a:rPr>
              <a:t> million </a:t>
            </a:r>
            <a:endParaRPr lang="en-US" sz="2800" b="0" strike="noStrike" dirty="0">
              <a:solidFill>
                <a:srgbClr val="000000"/>
              </a:solidFill>
              <a:latin typeface="Calibri"/>
            </a:endParaRPr>
          </a:p>
          <a:p>
            <a:pPr>
              <a:lnSpc>
                <a:spcPct val="100000"/>
              </a:lnSpc>
              <a:spcAft>
                <a:spcPts val="564"/>
              </a:spcAft>
              <a:buNone/>
              <a:tabLst>
                <a:tab pos="0" algn="l"/>
              </a:tabLst>
            </a:pPr>
            <a:endParaRPr lang="en-US" sz="2800" b="0" strike="noStrike" dirty="0">
              <a:solidFill>
                <a:srgbClr val="000000"/>
              </a:solidFill>
              <a:latin typeface="Calibri"/>
            </a:endParaRPr>
          </a:p>
          <a:p>
            <a:pPr>
              <a:lnSpc>
                <a:spcPct val="100000"/>
              </a:lnSpc>
              <a:spcAft>
                <a:spcPts val="564"/>
              </a:spcAft>
              <a:buNone/>
              <a:tabLst>
                <a:tab pos="0" algn="l"/>
              </a:tabLst>
            </a:pPr>
            <a:r>
              <a:rPr lang="en-GB" sz="2800" b="0" i="1" strike="noStrike" dirty="0">
                <a:solidFill>
                  <a:srgbClr val="000000"/>
                </a:solidFill>
                <a:latin typeface="Verdana"/>
              </a:rPr>
              <a:t>The lifetime cost per incident case</a:t>
            </a:r>
            <a:r>
              <a:rPr lang="en-US" sz="2800" b="0" i="1" strike="noStrike" dirty="0">
                <a:solidFill>
                  <a:srgbClr val="000000"/>
                </a:solidFill>
                <a:latin typeface="Verdana"/>
              </a:rPr>
              <a:t>:</a:t>
            </a:r>
            <a:endParaRPr lang="en-US" sz="2800" b="0" strike="noStrike" dirty="0">
              <a:solidFill>
                <a:srgbClr val="000000"/>
              </a:solidFill>
              <a:latin typeface="Calibri"/>
            </a:endParaRPr>
          </a:p>
          <a:p>
            <a:pPr>
              <a:lnSpc>
                <a:spcPct val="100000"/>
              </a:lnSpc>
              <a:spcAft>
                <a:spcPts val="564"/>
              </a:spcAft>
              <a:buNone/>
              <a:tabLst>
                <a:tab pos="0" algn="l"/>
              </a:tabLst>
            </a:pPr>
            <a:r>
              <a:rPr lang="en-US" sz="2800" b="0" i="1" strike="noStrike" dirty="0">
                <a:solidFill>
                  <a:srgbClr val="000000"/>
                </a:solidFill>
                <a:latin typeface="Verdana"/>
              </a:rPr>
              <a:t>Paraplegia		</a:t>
            </a:r>
            <a:r>
              <a:rPr lang="en-GB" sz="2800" b="0" i="1" strike="noStrike" dirty="0">
                <a:solidFill>
                  <a:srgbClr val="000000"/>
                </a:solidFill>
                <a:latin typeface="Verdana"/>
              </a:rPr>
              <a:t>$5.0 million</a:t>
            </a:r>
            <a:endParaRPr lang="en-US" sz="2800" b="0" strike="noStrike" dirty="0">
              <a:solidFill>
                <a:srgbClr val="000000"/>
              </a:solidFill>
              <a:latin typeface="Calibri"/>
            </a:endParaRPr>
          </a:p>
          <a:p>
            <a:pPr>
              <a:lnSpc>
                <a:spcPct val="100000"/>
              </a:lnSpc>
              <a:spcAft>
                <a:spcPts val="564"/>
              </a:spcAft>
              <a:buNone/>
              <a:tabLst>
                <a:tab pos="0" algn="l"/>
              </a:tabLst>
            </a:pPr>
            <a:r>
              <a:rPr lang="en-US" sz="2800" b="0" i="1" strike="noStrike" dirty="0">
                <a:solidFill>
                  <a:srgbClr val="000000"/>
                </a:solidFill>
                <a:latin typeface="Verdana"/>
              </a:rPr>
              <a:t>Quadriplegia		$9.5 million</a:t>
            </a:r>
            <a:r>
              <a:rPr lang="en-GB" sz="2800" b="0" i="1" strike="noStrike" dirty="0">
                <a:solidFill>
                  <a:srgbClr val="000000"/>
                </a:solidFill>
                <a:latin typeface="Verdana"/>
              </a:rPr>
              <a:t> </a:t>
            </a:r>
            <a:endParaRPr lang="en-US" sz="2800" b="0" strike="noStrike" dirty="0">
              <a:solidFill>
                <a:srgbClr val="000000"/>
              </a:solidFill>
              <a:latin typeface="Calibri"/>
            </a:endParaRPr>
          </a:p>
          <a:p>
            <a:pPr algn="r">
              <a:lnSpc>
                <a:spcPct val="100000"/>
              </a:lnSpc>
              <a:spcAft>
                <a:spcPts val="564"/>
              </a:spcAft>
              <a:buNone/>
              <a:tabLst>
                <a:tab pos="0" algn="l"/>
              </a:tabLst>
            </a:pPr>
            <a:r>
              <a:rPr lang="en-US" sz="2000" b="0" i="1" strike="noStrike" dirty="0">
                <a:solidFill>
                  <a:srgbClr val="000000"/>
                </a:solidFill>
                <a:latin typeface="Verdana"/>
              </a:rPr>
              <a:t>--</a:t>
            </a:r>
            <a:r>
              <a:rPr lang="en-GB" sz="2000" b="0" i="1" strike="noStrike" dirty="0">
                <a:solidFill>
                  <a:srgbClr val="000000"/>
                </a:solidFill>
                <a:latin typeface="Verdana"/>
              </a:rPr>
              <a:t>The economic cost of spinal cord injury and traumatic brain injury in Australia</a:t>
            </a:r>
            <a:r>
              <a:rPr lang="en-GB" sz="2000" b="0" strike="noStrike" dirty="0">
                <a:solidFill>
                  <a:srgbClr val="000000"/>
                </a:solidFill>
                <a:latin typeface="Verdana"/>
              </a:rPr>
              <a:t>,</a:t>
            </a:r>
            <a:r>
              <a:rPr lang="en-GB" sz="2000" b="0" i="1" strike="noStrike" dirty="0">
                <a:solidFill>
                  <a:srgbClr val="000000"/>
                </a:solidFill>
                <a:latin typeface="Verdana"/>
              </a:rPr>
              <a:t> </a:t>
            </a:r>
            <a:r>
              <a:rPr lang="en-GB" sz="2000" b="0" strike="noStrike" dirty="0">
                <a:solidFill>
                  <a:srgbClr val="000000"/>
                </a:solidFill>
                <a:latin typeface="Verdana"/>
              </a:rPr>
              <a:t>Access Economics Pty L</a:t>
            </a:r>
            <a:r>
              <a:rPr lang="en-US" sz="2000" b="0" strike="noStrike" dirty="0">
                <a:solidFill>
                  <a:srgbClr val="000000"/>
                </a:solidFill>
                <a:latin typeface="Verdana"/>
              </a:rPr>
              <a:t>t</a:t>
            </a:r>
            <a:r>
              <a:rPr lang="en-GB" sz="2000" b="0" strike="noStrike" dirty="0">
                <a:solidFill>
                  <a:srgbClr val="000000"/>
                </a:solidFill>
                <a:latin typeface="Verdana"/>
              </a:rPr>
              <a:t>d </a:t>
            </a:r>
            <a:r>
              <a:rPr lang="en-GB" sz="2000" b="0" i="1" strike="noStrike" dirty="0">
                <a:solidFill>
                  <a:srgbClr val="000000"/>
                </a:solidFill>
                <a:latin typeface="Verdana"/>
              </a:rPr>
              <a:t>for</a:t>
            </a:r>
            <a:r>
              <a:rPr lang="en-US" sz="2000" b="0" i="1" strike="noStrike" dirty="0">
                <a:solidFill>
                  <a:srgbClr val="000000"/>
                </a:solidFill>
                <a:latin typeface="Verdana"/>
              </a:rPr>
              <a:t> </a:t>
            </a:r>
            <a:r>
              <a:rPr lang="en-GB" sz="2000" b="0" i="1" strike="noStrike" dirty="0">
                <a:solidFill>
                  <a:srgbClr val="000000"/>
                </a:solidFill>
                <a:latin typeface="Verdana"/>
              </a:rPr>
              <a:t>The Victorian Neurotrauma Initiative</a:t>
            </a:r>
            <a:r>
              <a:rPr lang="en-US" sz="2000" b="0" i="1" strike="noStrike" dirty="0">
                <a:solidFill>
                  <a:srgbClr val="000000"/>
                </a:solidFill>
                <a:latin typeface="Verdana"/>
              </a:rPr>
              <a:t>, 2009 </a:t>
            </a:r>
            <a:r>
              <a:rPr lang="en-GB" sz="2000" b="0" i="1" strike="noStrike" baseline="30000" dirty="0">
                <a:solidFill>
                  <a:srgbClr val="000000"/>
                </a:solidFill>
                <a:latin typeface="Verdana"/>
              </a:rPr>
              <a:t> </a:t>
            </a:r>
            <a:endParaRPr lang="en-US" sz="2000" b="0" strike="noStrike" dirty="0">
              <a:solidFill>
                <a:srgbClr val="000000"/>
              </a:solidFill>
              <a:latin typeface="Calibri"/>
            </a:endParaRPr>
          </a:p>
          <a:p>
            <a:pPr>
              <a:lnSpc>
                <a:spcPct val="100000"/>
              </a:lnSpc>
              <a:spcAft>
                <a:spcPts val="850"/>
              </a:spcAft>
              <a:buNone/>
              <a:tabLst>
                <a:tab pos="0" algn="l"/>
              </a:tabLst>
            </a:pPr>
            <a:endParaRPr lang="en-US" sz="2800" b="0" strike="noStrike" dirty="0">
              <a:solidFill>
                <a:srgbClr val="000000"/>
              </a:solidFill>
              <a:latin typeface="Calibri"/>
            </a:endParaRP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noEditPoints="1"/>
          </p:cNvSpPr>
          <p:nvPr>
            <p:ph idx="4294967295"/>
          </p:nvPr>
        </p:nvSpPr>
        <p:spPr>
          <a:xfrm>
            <a:off x="405245" y="1684800"/>
            <a:ext cx="11388437" cy="4998600"/>
          </a:xfrm>
          <a:prstGeom prst="rect">
            <a:avLst/>
          </a:prstGeom>
          <a:noFill/>
          <a:ln w="0">
            <a:noFill/>
          </a:ln>
        </p:spPr>
        <p:txBody>
          <a:bodyPr anchor="t">
            <a:noAutofit/>
          </a:bodyPr>
          <a:lstStyle/>
          <a:p>
            <a:pPr marL="0" indent="0">
              <a:lnSpc>
                <a:spcPct val="100000"/>
              </a:lnSpc>
              <a:spcAft>
                <a:spcPts val="564"/>
              </a:spcAft>
              <a:buNone/>
              <a:tabLst>
                <a:tab pos="0" algn="l"/>
              </a:tabLst>
            </a:pPr>
            <a:r>
              <a:rPr lang="en-GB" sz="2400" b="1" i="1" strike="noStrike" dirty="0">
                <a:solidFill>
                  <a:srgbClr val="000000"/>
                </a:solidFill>
                <a:latin typeface="Verdana"/>
              </a:rPr>
              <a:t>“</a:t>
            </a:r>
            <a:r>
              <a:rPr lang="en-GB" sz="2400" i="1" strike="noStrike" dirty="0">
                <a:solidFill>
                  <a:srgbClr val="000000"/>
                </a:solidFill>
                <a:latin typeface="Verdana"/>
              </a:rPr>
              <a:t>Referring to the overstretched services in the </a:t>
            </a:r>
            <a:r>
              <a:rPr lang="en-GB" sz="2400" i="1" strike="noStrike" dirty="0" err="1">
                <a:solidFill>
                  <a:srgbClr val="000000"/>
                </a:solidFill>
                <a:latin typeface="Verdana"/>
              </a:rPr>
              <a:t>Yarra</a:t>
            </a:r>
            <a:r>
              <a:rPr lang="en-GB" sz="2400" i="1" strike="noStrike" dirty="0">
                <a:solidFill>
                  <a:srgbClr val="000000"/>
                </a:solidFill>
                <a:latin typeface="Verdana"/>
              </a:rPr>
              <a:t> Valley, Mobile Intensive Care Paramedic Jason Callanan says:</a:t>
            </a:r>
            <a:endParaRPr lang="en-US" sz="2400" strike="noStrike" dirty="0">
              <a:solidFill>
                <a:srgbClr val="000000"/>
              </a:solidFill>
              <a:latin typeface="Calibri"/>
            </a:endParaRPr>
          </a:p>
          <a:p>
            <a:pPr marL="0" indent="0">
              <a:lnSpc>
                <a:spcPct val="100000"/>
              </a:lnSpc>
              <a:spcAft>
                <a:spcPts val="564"/>
              </a:spcAft>
              <a:buNone/>
              <a:tabLst>
                <a:tab pos="0" algn="l"/>
              </a:tabLst>
            </a:pPr>
            <a:r>
              <a:rPr lang="en-GB" sz="2400" b="0" i="1" strike="noStrike" dirty="0">
                <a:solidFill>
                  <a:srgbClr val="000000"/>
                </a:solidFill>
                <a:latin typeface="Verdana"/>
              </a:rPr>
              <a:t>Your brother who is short of breath having an asthma attack, we can’t get to him in time because we’re dealing with this (an avoidable car crash). To another. “Your baby sister who has croup, we can’t get to her in time,” and another, “Your mum or dad who has chest pain, or could be having a stroke, we can’t get to them either, because we’re dealing with this; and it’s something that could have been avoided.”</a:t>
            </a:r>
            <a:r>
              <a:rPr lang="en-GB" sz="2400" b="0" i="1" strike="noStrike" baseline="30000" dirty="0">
                <a:solidFill>
                  <a:srgbClr val="000000"/>
                </a:solidFill>
                <a:latin typeface="Verdana"/>
              </a:rPr>
              <a:t> </a:t>
            </a:r>
          </a:p>
          <a:p>
            <a:pPr marL="0" indent="0" algn="r">
              <a:lnSpc>
                <a:spcPct val="100000"/>
              </a:lnSpc>
              <a:spcAft>
                <a:spcPts val="564"/>
              </a:spcAft>
              <a:buNone/>
              <a:tabLst>
                <a:tab pos="0" algn="l"/>
              </a:tabLst>
            </a:pPr>
            <a:r>
              <a:rPr lang="en-GB" b="0" i="1" u="none" strike="noStrike" baseline="30000" dirty="0">
                <a:solidFill>
                  <a:srgbClr val="000000"/>
                </a:solidFill>
                <a:latin typeface="Verdana" panose="020B0604030504040204" pitchFamily="34" charset="0"/>
              </a:rPr>
              <a:t>	</a:t>
            </a:r>
            <a:r>
              <a:rPr lang="en-GB" b="0" i="1" u="none" strike="noStrike" baseline="30000" dirty="0">
                <a:solidFill>
                  <a:srgbClr val="000000"/>
                </a:solidFill>
                <a:latin typeface="Verdana" panose="020B0604030504040204" pitchFamily="34" charset="0"/>
                <a:hlinkClick r:id="rId3"/>
              </a:rPr>
              <a:t>https://mountainviews.mailcommunity.com.au/mail/2018-08-13/trip-the-ambos-story/</a:t>
            </a:r>
            <a:r>
              <a:rPr lang="en-GB" b="0" i="1" u="none" strike="noStrike" baseline="30000" dirty="0">
                <a:solidFill>
                  <a:srgbClr val="000000"/>
                </a:solidFill>
                <a:latin typeface="Verdana" panose="020B0604030504040204" pitchFamily="34" charset="0"/>
              </a:rPr>
              <a:t>  </a:t>
            </a:r>
          </a:p>
          <a:p>
            <a:pPr marL="0" indent="0">
              <a:lnSpc>
                <a:spcPct val="100000"/>
              </a:lnSpc>
              <a:spcAft>
                <a:spcPts val="564"/>
              </a:spcAft>
              <a:buNone/>
              <a:tabLst>
                <a:tab pos="0" algn="l"/>
              </a:tabLst>
            </a:pPr>
            <a:endParaRPr lang="en-US" sz="2400" b="0" strike="noStrike" dirty="0">
              <a:solidFill>
                <a:srgbClr val="000000"/>
              </a:solidFill>
              <a:latin typeface="Calibri"/>
            </a:endParaRPr>
          </a:p>
        </p:txBody>
      </p:sp>
      <p:sp>
        <p:nvSpPr>
          <p:cNvPr id="3" name="PlaceHolder 1">
            <a:extLst>
              <a:ext uri="{FF2B5EF4-FFF2-40B4-BE49-F238E27FC236}">
                <a16:creationId xmlns:a16="http://schemas.microsoft.com/office/drawing/2014/main" id="{C07FBBD0-27CD-40F4-8829-BF4F1307AD87}"/>
              </a:ext>
            </a:extLst>
          </p:cNvPr>
          <p:cNvSpPr txBox="1">
            <a:spLocks noEditPoints="1"/>
          </p:cNvSpPr>
          <p:nvPr/>
        </p:nvSpPr>
        <p:spPr>
          <a:xfrm>
            <a:off x="405245" y="382418"/>
            <a:ext cx="10515240" cy="601200"/>
          </a:xfrm>
          <a:prstGeom prst="rect">
            <a:avLst/>
          </a:prstGeom>
          <a:noFill/>
          <a:ln w="0">
            <a:noFill/>
          </a:ln>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000000"/>
                </a:solidFill>
                <a:latin typeface="Calibri Light"/>
              </a:rPr>
              <a:t>Strain on emergency services</a:t>
            </a:r>
            <a:endParaRPr lang="en-US" sz="4800" b="1" dirty="0">
              <a:solidFill>
                <a:srgbClr val="000000"/>
              </a:solidFill>
              <a:latin typeface="Calibri"/>
            </a:endParaRP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PlaceHolder 2"/>
          <p:cNvSpPr>
            <a:spLocks noGrp="1" noEditPoints="1"/>
          </p:cNvSpPr>
          <p:nvPr>
            <p:ph idx="4294967295"/>
          </p:nvPr>
        </p:nvSpPr>
        <p:spPr>
          <a:xfrm>
            <a:off x="477981" y="890640"/>
            <a:ext cx="11191009" cy="5285880"/>
          </a:xfrm>
          <a:prstGeom prst="rect">
            <a:avLst/>
          </a:prstGeom>
          <a:noFill/>
          <a:ln w="0">
            <a:noFill/>
          </a:ln>
        </p:spPr>
        <p:txBody>
          <a:bodyPr anchor="t">
            <a:noAutofit/>
          </a:bodyPr>
          <a:lstStyle/>
          <a:p>
            <a:pPr>
              <a:lnSpc>
                <a:spcPct val="100000"/>
              </a:lnSpc>
              <a:spcAft>
                <a:spcPts val="564"/>
              </a:spcAft>
              <a:buNone/>
              <a:tabLst>
                <a:tab pos="0" algn="l"/>
              </a:tabLst>
            </a:pPr>
            <a:r>
              <a:rPr lang="en-GB" sz="2200" b="1" strike="noStrike" dirty="0">
                <a:solidFill>
                  <a:srgbClr val="000000"/>
                </a:solidFill>
                <a:latin typeface="Verdana"/>
              </a:rPr>
              <a:t>In the WMBD EES Technical Appendix E Socio-economic 10.7.1 Page 53</a:t>
            </a:r>
            <a:endParaRPr lang="en-US" sz="2200" b="1" strike="noStrike" dirty="0">
              <a:solidFill>
                <a:srgbClr val="000000"/>
              </a:solidFill>
              <a:latin typeface="Calibri"/>
            </a:endParaRPr>
          </a:p>
          <a:p>
            <a:pPr marL="360000">
              <a:lnSpc>
                <a:spcPct val="100000"/>
              </a:lnSpc>
              <a:spcAft>
                <a:spcPts val="564"/>
              </a:spcAft>
              <a:buNone/>
              <a:tabLst>
                <a:tab pos="0" algn="l"/>
              </a:tabLst>
            </a:pPr>
            <a:r>
              <a:rPr lang="en-GB" sz="2400" b="0" i="1" strike="noStrike" dirty="0">
                <a:solidFill>
                  <a:srgbClr val="000000"/>
                </a:solidFill>
                <a:latin typeface="Verdana"/>
              </a:rPr>
              <a:t>“There are some concerns that injuries sustained at the Warburton Mountain Bike Destination will stretch the resources of the region’s hospital system. RMCG has not been able to uncover direct evidence about hospitalisation rates from mountain biking injuries. However, it can be inferred from other mountain bike parks that this concern will not eventuate. Other mountain bike parks (Bright, Derby, Forrest) are located in much smaller hospital systems than that in which the project is located. </a:t>
            </a:r>
            <a:r>
              <a:rPr lang="en-GB" sz="2400" b="1" i="1" strike="noStrike" dirty="0">
                <a:solidFill>
                  <a:srgbClr val="000000"/>
                </a:solidFill>
                <a:latin typeface="Verdana"/>
              </a:rPr>
              <a:t>RMCG has not encountered any evidence of hospital systems from these areas being stretched by mountain biking injuries.</a:t>
            </a:r>
            <a:r>
              <a:rPr lang="en-GB" sz="2400" b="0" i="1" strike="noStrike" dirty="0">
                <a:solidFill>
                  <a:srgbClr val="000000"/>
                </a:solidFill>
                <a:latin typeface="Verdana"/>
              </a:rPr>
              <a:t>”</a:t>
            </a:r>
          </a:p>
          <a:p>
            <a:pPr marL="360000" algn="ctr">
              <a:lnSpc>
                <a:spcPct val="100000"/>
              </a:lnSpc>
              <a:spcAft>
                <a:spcPts val="564"/>
              </a:spcAft>
              <a:buNone/>
              <a:tabLst>
                <a:tab pos="0" algn="l"/>
              </a:tabLst>
            </a:pPr>
            <a:r>
              <a:rPr lang="en-GB" sz="2400" b="1" dirty="0">
                <a:solidFill>
                  <a:srgbClr val="000000"/>
                </a:solidFill>
                <a:latin typeface="Verdana"/>
              </a:rPr>
              <a:t>They weren’t looking very hard . . .</a:t>
            </a:r>
            <a:endParaRPr lang="en-US" sz="2400" b="1" strike="noStrike" dirty="0">
              <a:solidFill>
                <a:srgbClr val="000000"/>
              </a:solidFill>
              <a:latin typeface="Calibri"/>
            </a:endParaRP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2"/>
          <p:cNvSpPr>
            <a:spLocks noGrp="1" noEditPoints="1"/>
          </p:cNvSpPr>
          <p:nvPr>
            <p:ph idx="4294967295"/>
          </p:nvPr>
        </p:nvSpPr>
        <p:spPr>
          <a:xfrm>
            <a:off x="363682" y="1825560"/>
            <a:ext cx="11336482" cy="4350960"/>
          </a:xfrm>
          <a:prstGeom prst="rect">
            <a:avLst/>
          </a:prstGeom>
          <a:noFill/>
          <a:ln w="0">
            <a:noFill/>
          </a:ln>
        </p:spPr>
        <p:txBody>
          <a:bodyPr anchor="t">
            <a:noAutofit/>
          </a:bodyPr>
          <a:lstStyle/>
          <a:p>
            <a:pPr marL="0" indent="0">
              <a:lnSpc>
                <a:spcPct val="100000"/>
              </a:lnSpc>
              <a:spcAft>
                <a:spcPts val="564"/>
              </a:spcAft>
              <a:buNone/>
              <a:tabLst>
                <a:tab pos="0" algn="l"/>
              </a:tabLst>
            </a:pPr>
            <a:r>
              <a:rPr lang="en-GB" sz="2800" b="1" i="1" strike="noStrike" dirty="0">
                <a:solidFill>
                  <a:srgbClr val="000000"/>
                </a:solidFill>
                <a:latin typeface="Verdana"/>
              </a:rPr>
              <a:t>Tasmanian mountain bike industry shifting hospitals’ focus -</a:t>
            </a:r>
            <a:r>
              <a:rPr lang="en-US" sz="2800" b="1" i="1" strike="noStrike" dirty="0">
                <a:solidFill>
                  <a:srgbClr val="000000"/>
                </a:solidFill>
                <a:latin typeface="Verdana"/>
              </a:rPr>
              <a:t> The Examiner -</a:t>
            </a:r>
            <a:r>
              <a:rPr lang="en-GB" sz="2800" b="1" i="1" strike="noStrike" dirty="0">
                <a:solidFill>
                  <a:srgbClr val="000000"/>
                </a:solidFill>
                <a:latin typeface="Verdana"/>
              </a:rPr>
              <a:t> January 10 2020</a:t>
            </a:r>
            <a:endParaRPr lang="en-US" sz="2800" b="1" strike="noStrike" dirty="0">
              <a:solidFill>
                <a:srgbClr val="000000"/>
              </a:solidFill>
              <a:latin typeface="Calibri"/>
            </a:endParaRPr>
          </a:p>
          <a:p>
            <a:pPr marL="0" indent="0">
              <a:lnSpc>
                <a:spcPct val="100000"/>
              </a:lnSpc>
              <a:spcAft>
                <a:spcPts val="564"/>
              </a:spcAft>
              <a:buNone/>
              <a:tabLst>
                <a:tab pos="0" algn="l"/>
              </a:tabLst>
            </a:pPr>
            <a:r>
              <a:rPr lang="en-GB" sz="2800" b="0" i="1" strike="noStrike" dirty="0">
                <a:solidFill>
                  <a:srgbClr val="000000"/>
                </a:solidFill>
                <a:latin typeface="Verdana"/>
              </a:rPr>
              <a:t>“The state’s emergency departments have also experienced a spike in presentations related to mountain bike trauma, with an increase in the number and severity of injuries presenting to the Launceston General, Scottsdale and St Helens hospitals.</a:t>
            </a:r>
            <a:r>
              <a:rPr lang="en-GB" i="1" baseline="30000" dirty="0">
                <a:solidFill>
                  <a:srgbClr val="000000"/>
                </a:solidFill>
                <a:latin typeface="Verdana"/>
              </a:rPr>
              <a:t>”</a:t>
            </a:r>
            <a:endParaRPr lang="en-US" sz="2800" b="0" strike="noStrike" dirty="0">
              <a:solidFill>
                <a:srgbClr val="000000"/>
              </a:solidFill>
              <a:latin typeface="Calibri"/>
            </a:endParaRP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1" strike="noStrike" dirty="0">
                <a:solidFill>
                  <a:srgbClr val="000000"/>
                </a:solidFill>
                <a:latin typeface="Calibri Light"/>
              </a:rPr>
              <a:t>Time off work - loss of productivity</a:t>
            </a:r>
            <a:endParaRPr lang="en-US" sz="4400" b="1" strike="noStrike" dirty="0">
              <a:solidFill>
                <a:srgbClr val="000000"/>
              </a:solidFill>
              <a:latin typeface="Calibri"/>
            </a:endParaRPr>
          </a:p>
        </p:txBody>
      </p:sp>
      <p:sp>
        <p:nvSpPr>
          <p:cNvPr id="119" name="PlaceHolder 2"/>
          <p:cNvSpPr>
            <a:spLocks noGrp="1" noEditPoints="1"/>
          </p:cNvSpPr>
          <p:nvPr>
            <p:ph idx="4294967295"/>
          </p:nvPr>
        </p:nvSpPr>
        <p:spPr>
          <a:xfrm>
            <a:off x="838080" y="2294559"/>
            <a:ext cx="10515240" cy="3881961"/>
          </a:xfrm>
          <a:prstGeom prst="rect">
            <a:avLst/>
          </a:prstGeom>
          <a:noFill/>
          <a:ln w="0">
            <a:noFill/>
          </a:ln>
        </p:spPr>
        <p:txBody>
          <a:bodyPr anchor="t">
            <a:noAutofit/>
          </a:bodyPr>
          <a:lstStyle/>
          <a:p>
            <a:pPr>
              <a:lnSpc>
                <a:spcPct val="90000"/>
              </a:lnSpc>
              <a:spcBef>
                <a:spcPts val="1001"/>
              </a:spcBef>
              <a:buNone/>
              <a:tabLst>
                <a:tab pos="0" algn="l"/>
              </a:tabLst>
            </a:pPr>
            <a:r>
              <a:rPr lang="en-GB" sz="2800" b="0" i="1" strike="noStrike" dirty="0">
                <a:solidFill>
                  <a:srgbClr val="000000"/>
                </a:solidFill>
                <a:latin typeface="Verdana"/>
              </a:rPr>
              <a:t>“Research suggests that</a:t>
            </a:r>
            <a:r>
              <a:rPr lang="en-US" sz="2800" b="0" i="1" strike="noStrike" dirty="0">
                <a:solidFill>
                  <a:srgbClr val="000000"/>
                </a:solidFill>
                <a:latin typeface="Verdana"/>
              </a:rPr>
              <a:t> between 2012 and 2017:</a:t>
            </a:r>
            <a:r>
              <a:rPr lang="en-GB" sz="2800" b="0" i="1" strike="noStrike" dirty="0">
                <a:solidFill>
                  <a:srgbClr val="000000"/>
                </a:solidFill>
                <a:latin typeface="Verdana"/>
              </a:rPr>
              <a:t> </a:t>
            </a:r>
            <a:endParaRPr lang="en-US" sz="28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800" b="0" i="1" strike="noStrike" dirty="0">
                <a:solidFill>
                  <a:srgbClr val="000000"/>
                </a:solidFill>
                <a:latin typeface="Verdana"/>
              </a:rPr>
              <a:t>over 2 million people had to take some time off work due to a sporting </a:t>
            </a:r>
            <a:r>
              <a:rPr lang="en-GB" sz="2800" b="0" i="1" strike="noStrike" dirty="0" err="1">
                <a:solidFill>
                  <a:srgbClr val="000000"/>
                </a:solidFill>
                <a:latin typeface="Verdana"/>
              </a:rPr>
              <a:t>injur</a:t>
            </a:r>
            <a:r>
              <a:rPr lang="en-US" sz="2800" b="0" i="1" strike="noStrike" dirty="0">
                <a:solidFill>
                  <a:srgbClr val="000000"/>
                </a:solidFill>
                <a:latin typeface="Verdana"/>
              </a:rPr>
              <a:t>y</a:t>
            </a:r>
            <a:r>
              <a:rPr lang="en-GB" sz="2800" b="0" i="1" strike="noStrike" dirty="0">
                <a:solidFill>
                  <a:srgbClr val="000000"/>
                </a:solidFill>
                <a:latin typeface="Verdana"/>
              </a:rPr>
              <a:t> </a:t>
            </a:r>
            <a:endParaRPr lang="en-US" sz="28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US" sz="2800" b="0" i="1" strike="noStrike" dirty="0">
                <a:solidFill>
                  <a:srgbClr val="000000"/>
                </a:solidFill>
                <a:latin typeface="Verdana"/>
              </a:rPr>
              <a:t>h</a:t>
            </a:r>
            <a:r>
              <a:rPr lang="en-GB" sz="2800" b="0" i="1" strike="noStrike" dirty="0" err="1">
                <a:solidFill>
                  <a:srgbClr val="000000"/>
                </a:solidFill>
                <a:latin typeface="Verdana"/>
              </a:rPr>
              <a:t>alf</a:t>
            </a:r>
            <a:r>
              <a:rPr lang="en-GB" sz="2800" b="0" i="1" strike="noStrike" dirty="0">
                <a:solidFill>
                  <a:srgbClr val="000000"/>
                </a:solidFill>
                <a:latin typeface="Verdana"/>
              </a:rPr>
              <a:t> a million were forced to take unpaid time off</a:t>
            </a:r>
            <a:endParaRPr lang="en-US" sz="2800" b="0" strike="noStrike" dirty="0">
              <a:solidFill>
                <a:srgbClr val="000000"/>
              </a:solidFill>
              <a:latin typeface="Calibri"/>
            </a:endParaRPr>
          </a:p>
          <a:p>
            <a:pPr marL="228600" indent="-228600">
              <a:lnSpc>
                <a:spcPct val="90000"/>
              </a:lnSpc>
              <a:spcBef>
                <a:spcPts val="1001"/>
              </a:spcBef>
              <a:buClr>
                <a:srgbClr val="000000"/>
              </a:buClr>
              <a:buFont typeface="Arial"/>
              <a:buChar char="•"/>
              <a:tabLst>
                <a:tab pos="0" algn="l"/>
              </a:tabLst>
            </a:pPr>
            <a:r>
              <a:rPr lang="en-GB" sz="2800" b="0" i="1" strike="noStrike" dirty="0">
                <a:solidFill>
                  <a:srgbClr val="000000"/>
                </a:solidFill>
                <a:latin typeface="Verdana"/>
              </a:rPr>
              <a:t>178,000 had to leave the workforce entirely</a:t>
            </a:r>
            <a:r>
              <a:rPr lang="en-US" sz="2800" b="0" i="1" strike="noStrike" dirty="0">
                <a:solidFill>
                  <a:srgbClr val="000000"/>
                </a:solidFill>
                <a:latin typeface="Verdana"/>
              </a:rPr>
              <a:t>"</a:t>
            </a:r>
            <a:endParaRPr lang="en-US" sz="2800" b="0" strike="noStrike" dirty="0">
              <a:solidFill>
                <a:srgbClr val="000000"/>
              </a:solidFill>
              <a:latin typeface="Calibri"/>
            </a:endParaRPr>
          </a:p>
          <a:p>
            <a:pPr algn="r">
              <a:lnSpc>
                <a:spcPct val="90000"/>
              </a:lnSpc>
              <a:spcBef>
                <a:spcPts val="1001"/>
              </a:spcBef>
              <a:buNone/>
              <a:tabLst>
                <a:tab pos="0" algn="l"/>
              </a:tabLst>
            </a:pPr>
            <a:endParaRPr lang="en-US" sz="2800" b="0" strike="noStrike" dirty="0">
              <a:solidFill>
                <a:srgbClr val="000000"/>
              </a:solidFill>
              <a:latin typeface="Calibri"/>
            </a:endParaRPr>
          </a:p>
          <a:p>
            <a:pPr algn="r">
              <a:lnSpc>
                <a:spcPct val="90000"/>
              </a:lnSpc>
              <a:spcBef>
                <a:spcPts val="1001"/>
              </a:spcBef>
              <a:buNone/>
              <a:tabLst>
                <a:tab pos="0" algn="l"/>
              </a:tabLst>
            </a:pPr>
            <a:r>
              <a:rPr lang="en-GB" sz="2400" b="0" i="1" strike="noStrike" dirty="0">
                <a:solidFill>
                  <a:srgbClr val="000000"/>
                </a:solidFill>
                <a:latin typeface="Verdana"/>
              </a:rPr>
              <a:t>https://www.finder.com.au/sports-injuries-in-australia</a:t>
            </a:r>
            <a:endParaRPr lang="en-US" sz="2400" b="0" strike="noStrike" dirty="0">
              <a:solidFill>
                <a:srgbClr val="000000"/>
              </a:solidFill>
              <a:latin typeface="Calibri"/>
            </a:endParaRP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laceHolder 2"/>
          <p:cNvSpPr>
            <a:spLocks noGrp="1" noEditPoints="1"/>
          </p:cNvSpPr>
          <p:nvPr>
            <p:ph idx="4294967295"/>
          </p:nvPr>
        </p:nvSpPr>
        <p:spPr>
          <a:xfrm>
            <a:off x="838380" y="2044619"/>
            <a:ext cx="10515240" cy="2267607"/>
          </a:xfrm>
          <a:prstGeom prst="rect">
            <a:avLst/>
          </a:prstGeom>
          <a:noFill/>
          <a:ln w="0">
            <a:noFill/>
          </a:ln>
        </p:spPr>
        <p:txBody>
          <a:bodyPr anchor="t">
            <a:noAutofit/>
          </a:bodyPr>
          <a:lstStyle/>
          <a:p>
            <a:pPr marL="0" indent="0">
              <a:lnSpc>
                <a:spcPct val="90000"/>
              </a:lnSpc>
              <a:spcBef>
                <a:spcPts val="1001"/>
              </a:spcBef>
              <a:buNone/>
              <a:tabLst>
                <a:tab pos="0" algn="l"/>
              </a:tabLst>
            </a:pPr>
            <a:r>
              <a:rPr lang="en-US" sz="2800" b="0" strike="noStrike" dirty="0">
                <a:solidFill>
                  <a:srgbClr val="000000"/>
                </a:solidFill>
                <a:latin typeface="Calibri"/>
              </a:rPr>
              <a:t>Men are five times more likely to have TBI and SCI than women are.</a:t>
            </a:r>
          </a:p>
          <a:p>
            <a:pPr marL="0" indent="0">
              <a:lnSpc>
                <a:spcPct val="90000"/>
              </a:lnSpc>
              <a:spcBef>
                <a:spcPts val="1001"/>
              </a:spcBef>
              <a:buNone/>
              <a:tabLst>
                <a:tab pos="0" algn="l"/>
              </a:tabLst>
            </a:pPr>
            <a:endParaRPr lang="en-US" dirty="0">
              <a:solidFill>
                <a:srgbClr val="000000"/>
              </a:solidFill>
              <a:latin typeface="Calibri"/>
            </a:endParaRPr>
          </a:p>
          <a:p>
            <a:pPr marL="0" indent="0">
              <a:lnSpc>
                <a:spcPct val="90000"/>
              </a:lnSpc>
              <a:spcBef>
                <a:spcPts val="1001"/>
              </a:spcBef>
              <a:buNone/>
              <a:tabLst>
                <a:tab pos="0" algn="l"/>
              </a:tabLst>
            </a:pPr>
            <a:r>
              <a:rPr lang="en-US" sz="2800" b="0" strike="noStrike" dirty="0">
                <a:solidFill>
                  <a:srgbClr val="000000"/>
                </a:solidFill>
                <a:latin typeface="Calibri"/>
              </a:rPr>
              <a:t>So why are we encouraging women to engage in high </a:t>
            </a:r>
            <a:r>
              <a:rPr lang="en-US" dirty="0">
                <a:solidFill>
                  <a:srgbClr val="000000"/>
                </a:solidFill>
                <a:latin typeface="Calibri"/>
              </a:rPr>
              <a:t>head injury sports? Men should be changing to women’s recreations not the other way around</a:t>
            </a:r>
            <a:endParaRPr lang="en-US" sz="2800" b="0" strike="noStrike" dirty="0">
              <a:solidFill>
                <a:srgbClr val="000000"/>
              </a:solidFill>
              <a:latin typeface="Calibri"/>
            </a:endParaRP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PlaceHolder 1"/>
          <p:cNvSpPr>
            <a:spLocks noGrp="1" noEditPoints="1"/>
          </p:cNvSpPr>
          <p:nvPr>
            <p:ph type="title" idx="4294967295"/>
          </p:nvPr>
        </p:nvSpPr>
        <p:spPr>
          <a:xfrm>
            <a:off x="838080" y="141595"/>
            <a:ext cx="10515240" cy="941760"/>
          </a:xfrm>
          <a:prstGeom prst="rect">
            <a:avLst/>
          </a:prstGeom>
          <a:noFill/>
          <a:ln w="0">
            <a:noFill/>
          </a:ln>
        </p:spPr>
        <p:txBody>
          <a:bodyPr anchor="ctr">
            <a:noAutofit/>
          </a:bodyPr>
          <a:lstStyle/>
          <a:p>
            <a:pPr>
              <a:lnSpc>
                <a:spcPct val="90000"/>
              </a:lnSpc>
              <a:buNone/>
            </a:pPr>
            <a:r>
              <a:rPr lang="en-US" sz="4400" b="0" strike="noStrike" dirty="0">
                <a:solidFill>
                  <a:srgbClr val="000000"/>
                </a:solidFill>
                <a:latin typeface="Calibri Light"/>
              </a:rPr>
              <a:t>Neurodegenerative disease in athletes</a:t>
            </a:r>
            <a:endParaRPr lang="en-US" sz="4400" b="0" strike="noStrike" dirty="0">
              <a:solidFill>
                <a:srgbClr val="000000"/>
              </a:solidFill>
              <a:latin typeface="Calibri"/>
            </a:endParaRPr>
          </a:p>
        </p:txBody>
      </p:sp>
      <p:sp>
        <p:nvSpPr>
          <p:cNvPr id="211" name="PlaceHolder 2"/>
          <p:cNvSpPr>
            <a:spLocks noGrp="1" noEditPoints="1"/>
          </p:cNvSpPr>
          <p:nvPr>
            <p:ph idx="4294967295"/>
          </p:nvPr>
        </p:nvSpPr>
        <p:spPr>
          <a:xfrm>
            <a:off x="838080" y="1083355"/>
            <a:ext cx="10515240" cy="5168880"/>
          </a:xfrm>
          <a:prstGeom prst="rect">
            <a:avLst/>
          </a:prstGeom>
          <a:noFill/>
          <a:ln w="0">
            <a:noFill/>
          </a:ln>
        </p:spPr>
        <p:txBody>
          <a:bodyPr anchor="t">
            <a:noAutofit/>
          </a:bodyPr>
          <a:lstStyle/>
          <a:p>
            <a:pPr>
              <a:lnSpc>
                <a:spcPct val="90000"/>
              </a:lnSpc>
              <a:spcBef>
                <a:spcPts val="1001"/>
              </a:spcBef>
              <a:buNone/>
              <a:tabLst>
                <a:tab pos="0" algn="l"/>
              </a:tabLst>
            </a:pPr>
            <a:r>
              <a:rPr lang="en-US" sz="2400" b="0" strike="noStrike" dirty="0">
                <a:solidFill>
                  <a:srgbClr val="000000"/>
                </a:solidFill>
                <a:latin typeface="Calibri"/>
              </a:rPr>
              <a:t>Over half of brains donated to the Australian Sports Brain Bank have signs of chronic traumatic encephalopathy (CTE), a degenerative brain disease associated with repeated blows to the head, researchers have found.</a:t>
            </a:r>
          </a:p>
          <a:p>
            <a:pPr>
              <a:lnSpc>
                <a:spcPct val="90000"/>
              </a:lnSpc>
              <a:spcBef>
                <a:spcPts val="1001"/>
              </a:spcBef>
              <a:buNone/>
              <a:tabLst>
                <a:tab pos="0" algn="l"/>
              </a:tabLst>
            </a:pPr>
            <a:r>
              <a:rPr lang="en-US" sz="2400" b="0" strike="noStrike" dirty="0">
                <a:solidFill>
                  <a:srgbClr val="000000"/>
                </a:solidFill>
                <a:latin typeface="Calibri"/>
              </a:rPr>
              <a:t>Data from the first three years of the national brain bank shows that of the first 21 donors — all of whom participated in sports with risks of repetitive head injury — all but one donor had some form of neurodegeneration, including 12 who were found to have CTE</a:t>
            </a:r>
          </a:p>
          <a:p>
            <a:pPr>
              <a:lnSpc>
                <a:spcPct val="90000"/>
              </a:lnSpc>
              <a:spcBef>
                <a:spcPts val="1001"/>
              </a:spcBef>
              <a:buNone/>
              <a:tabLst>
                <a:tab pos="0" algn="l"/>
              </a:tabLst>
            </a:pPr>
            <a:r>
              <a:rPr lang="en-US" sz="2400" b="0" strike="noStrike" dirty="0">
                <a:solidFill>
                  <a:srgbClr val="000000"/>
                </a:solidFill>
                <a:latin typeface="Calibri"/>
              </a:rPr>
              <a:t>CTE, which can only be diagnosed post-mortem, is associated with </a:t>
            </a:r>
            <a:r>
              <a:rPr lang="en-US" sz="2400" b="0" strike="noStrike" dirty="0" err="1">
                <a:solidFill>
                  <a:srgbClr val="000000"/>
                </a:solidFill>
                <a:latin typeface="Calibri"/>
              </a:rPr>
              <a:t>behavioural</a:t>
            </a:r>
            <a:r>
              <a:rPr lang="en-US" sz="2400" b="0" strike="noStrike" dirty="0">
                <a:solidFill>
                  <a:srgbClr val="000000"/>
                </a:solidFill>
                <a:latin typeface="Calibri"/>
              </a:rPr>
              <a:t>, mental and cognitive impairments, including memory loss, personality changes and depression. Symptoms typically appear years or even decades after brain injury is sustained.</a:t>
            </a:r>
          </a:p>
          <a:p>
            <a:pPr>
              <a:lnSpc>
                <a:spcPct val="90000"/>
              </a:lnSpc>
              <a:spcBef>
                <a:spcPts val="1001"/>
              </a:spcBef>
              <a:buNone/>
              <a:tabLst>
                <a:tab pos="0" algn="l"/>
              </a:tabLst>
            </a:pPr>
            <a:r>
              <a:rPr lang="en-US" sz="2400" b="0" strike="noStrike" dirty="0">
                <a:solidFill>
                  <a:srgbClr val="000000"/>
                </a:solidFill>
                <a:latin typeface="Calibri"/>
              </a:rPr>
              <a:t>The researchers found three of the brain donors with CTE were under the age of 35, and six of the 12 donors with CTE had died by suicide.</a:t>
            </a:r>
          </a:p>
          <a:p>
            <a:pPr algn="r">
              <a:lnSpc>
                <a:spcPct val="90000"/>
              </a:lnSpc>
              <a:spcBef>
                <a:spcPts val="1001"/>
              </a:spcBef>
              <a:buNone/>
              <a:tabLst>
                <a:tab pos="0" algn="l"/>
              </a:tabLst>
            </a:pPr>
            <a:r>
              <a:rPr lang="en-US" sz="2400" b="0" i="1" strike="noStrike" dirty="0">
                <a:solidFill>
                  <a:srgbClr val="000000"/>
                </a:solidFill>
                <a:latin typeface="Calibri"/>
              </a:rPr>
              <a:t>--Neurodegeneration linked to repetitive head injury found in brains of former Australian sports players, ABC News, Mon 28 Feb 2022</a:t>
            </a:r>
            <a:endParaRPr lang="en-US" sz="2400" b="0" strike="noStrike" dirty="0">
              <a:solidFill>
                <a:srgbClr val="000000"/>
              </a:solidFill>
              <a:latin typeface="Calibri"/>
            </a:endParaRP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laceHolder 1"/>
          <p:cNvSpPr>
            <a:spLocks noGrp="1" noEditPoints="1"/>
          </p:cNvSpPr>
          <p:nvPr>
            <p:ph type="title" idx="4294967295"/>
          </p:nvPr>
        </p:nvSpPr>
        <p:spPr>
          <a:xfrm>
            <a:off x="675409" y="365040"/>
            <a:ext cx="10677911" cy="1325160"/>
          </a:xfrm>
          <a:prstGeom prst="rect">
            <a:avLst/>
          </a:prstGeom>
          <a:noFill/>
          <a:ln w="0">
            <a:noFill/>
          </a:ln>
        </p:spPr>
        <p:txBody>
          <a:bodyPr anchor="ctr">
            <a:noAutofit/>
          </a:bodyPr>
          <a:lstStyle/>
          <a:p>
            <a:pPr>
              <a:lnSpc>
                <a:spcPct val="90000"/>
              </a:lnSpc>
              <a:buNone/>
            </a:pPr>
            <a:r>
              <a:rPr lang="en-US" sz="4400" b="1" strike="noStrike" dirty="0">
                <a:solidFill>
                  <a:srgbClr val="000000"/>
                </a:solidFill>
                <a:latin typeface="Calibri Light"/>
              </a:rPr>
              <a:t>CTE - Chronic Traumatic Encephalopathy</a:t>
            </a:r>
            <a:endParaRPr lang="en-US" sz="4400" b="1" strike="noStrike" dirty="0">
              <a:solidFill>
                <a:srgbClr val="000000"/>
              </a:solidFill>
              <a:latin typeface="Calibri"/>
            </a:endParaRPr>
          </a:p>
        </p:txBody>
      </p:sp>
      <p:sp>
        <p:nvSpPr>
          <p:cNvPr id="213" name="PlaceHolder 2"/>
          <p:cNvSpPr>
            <a:spLocks noGrp="1" noEditPoints="1"/>
          </p:cNvSpPr>
          <p:nvPr>
            <p:ph idx="4294967295"/>
          </p:nvPr>
        </p:nvSpPr>
        <p:spPr>
          <a:xfrm>
            <a:off x="1101436" y="1825560"/>
            <a:ext cx="10251884" cy="4350960"/>
          </a:xfrm>
          <a:prstGeom prst="rect">
            <a:avLst/>
          </a:prstGeom>
          <a:noFill/>
          <a:ln w="0">
            <a:noFill/>
          </a:ln>
        </p:spPr>
        <p:txBody>
          <a:bodyPr anchor="t">
            <a:noAutofit/>
          </a:bodyPr>
          <a:lstStyle/>
          <a:p>
            <a:pPr>
              <a:lnSpc>
                <a:spcPct val="90000"/>
              </a:lnSpc>
              <a:spcBef>
                <a:spcPts val="1001"/>
              </a:spcBef>
              <a:buNone/>
              <a:tabLst>
                <a:tab pos="0" algn="l"/>
              </a:tabLst>
            </a:pPr>
            <a:r>
              <a:rPr lang="en-US" sz="2800" b="0" strike="noStrike" dirty="0">
                <a:solidFill>
                  <a:srgbClr val="000000"/>
                </a:solidFill>
                <a:latin typeface="Calibri"/>
              </a:rPr>
              <a:t>Only recently discovered, CTE can only be diagnosed on autopsy. It causes micro damage in the brain. However, checking for CTE is not a regular part of an autopsy, so the family has to donate the brain to a brain bank. </a:t>
            </a:r>
          </a:p>
          <a:p>
            <a:pPr>
              <a:lnSpc>
                <a:spcPct val="90000"/>
              </a:lnSpc>
              <a:spcBef>
                <a:spcPts val="1001"/>
              </a:spcBef>
              <a:buNone/>
              <a:tabLst>
                <a:tab pos="0" algn="l"/>
              </a:tabLst>
            </a:pPr>
            <a:r>
              <a:rPr lang="en-US" sz="2800" b="0" strike="noStrike" dirty="0">
                <a:solidFill>
                  <a:srgbClr val="000000"/>
                </a:solidFill>
                <a:latin typeface="Calibri"/>
              </a:rPr>
              <a:t>This means many cases of CTE </a:t>
            </a:r>
            <a:r>
              <a:rPr lang="en-US" dirty="0">
                <a:solidFill>
                  <a:srgbClr val="000000"/>
                </a:solidFill>
                <a:latin typeface="Calibri"/>
              </a:rPr>
              <a:t>are incorrectly diagnosed as dementia</a:t>
            </a:r>
            <a:r>
              <a:rPr lang="en-US" sz="2800" b="0" strike="noStrike" dirty="0">
                <a:solidFill>
                  <a:srgbClr val="000000"/>
                </a:solidFill>
                <a:latin typeface="Calibri"/>
              </a:rPr>
              <a:t>.</a:t>
            </a:r>
          </a:p>
          <a:p>
            <a:pPr algn="ctr">
              <a:lnSpc>
                <a:spcPct val="90000"/>
              </a:lnSpc>
              <a:spcBef>
                <a:spcPts val="1001"/>
              </a:spcBef>
              <a:buNone/>
              <a:tabLst>
                <a:tab pos="0" algn="l"/>
              </a:tabLst>
            </a:pPr>
            <a:r>
              <a:rPr lang="en-US" b="1" dirty="0">
                <a:solidFill>
                  <a:srgbClr val="000000"/>
                </a:solidFill>
                <a:latin typeface="Calibri"/>
              </a:rPr>
              <a:t>So is mountain biking really going to prevent dementia as claimed? </a:t>
            </a:r>
          </a:p>
          <a:p>
            <a:pPr algn="ctr">
              <a:lnSpc>
                <a:spcPct val="90000"/>
              </a:lnSpc>
              <a:spcBef>
                <a:spcPts val="1001"/>
              </a:spcBef>
              <a:buNone/>
              <a:tabLst>
                <a:tab pos="0" algn="l"/>
              </a:tabLst>
            </a:pPr>
            <a:r>
              <a:rPr lang="en-US" sz="2800" b="1" strike="noStrike" dirty="0">
                <a:solidFill>
                  <a:srgbClr val="000000"/>
                </a:solidFill>
                <a:latin typeface="Calibri"/>
              </a:rPr>
              <a:t>No it is not</a:t>
            </a:r>
          </a:p>
        </p:txBody>
      </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noEditPoints="1"/>
          </p:cNvSpPr>
          <p:nvPr>
            <p:ph type="title" idx="4294967295"/>
          </p:nvPr>
        </p:nvSpPr>
        <p:spPr>
          <a:xfrm>
            <a:off x="401783" y="281913"/>
            <a:ext cx="11388436" cy="1325160"/>
          </a:xfrm>
          <a:prstGeom prst="rect">
            <a:avLst/>
          </a:prstGeom>
          <a:noFill/>
          <a:ln w="0">
            <a:noFill/>
          </a:ln>
        </p:spPr>
        <p:txBody>
          <a:bodyPr anchor="ctr">
            <a:noAutofit/>
          </a:bodyPr>
          <a:lstStyle/>
          <a:p>
            <a:pPr>
              <a:lnSpc>
                <a:spcPct val="90000"/>
              </a:lnSpc>
              <a:buNone/>
            </a:pPr>
            <a:r>
              <a:rPr lang="en-US" sz="4400" b="1" strike="noStrike" dirty="0">
                <a:solidFill>
                  <a:srgbClr val="000000"/>
                </a:solidFill>
                <a:latin typeface="Calibri Light"/>
              </a:rPr>
              <a:t>A third of children experience mental health issues after concussion, research finds</a:t>
            </a:r>
            <a:endParaRPr lang="en-US" sz="4400" b="1" strike="noStrike" dirty="0">
              <a:solidFill>
                <a:srgbClr val="000000"/>
              </a:solidFill>
              <a:latin typeface="Calibri"/>
            </a:endParaRPr>
          </a:p>
        </p:txBody>
      </p:sp>
      <p:sp>
        <p:nvSpPr>
          <p:cNvPr id="223" name="PlaceHolder 2"/>
          <p:cNvSpPr>
            <a:spLocks noGrp="1" noEditPoints="1"/>
          </p:cNvSpPr>
          <p:nvPr>
            <p:ph idx="4294967295"/>
          </p:nvPr>
        </p:nvSpPr>
        <p:spPr>
          <a:xfrm>
            <a:off x="401783" y="2053882"/>
            <a:ext cx="11388437" cy="4350960"/>
          </a:xfrm>
          <a:prstGeom prst="rect">
            <a:avLst/>
          </a:prstGeom>
          <a:noFill/>
          <a:ln w="0">
            <a:noFill/>
          </a:ln>
        </p:spPr>
        <p:txBody>
          <a:bodyPr anchor="t">
            <a:noAutofit/>
          </a:bodyPr>
          <a:lstStyle/>
          <a:p>
            <a:pPr marL="0" indent="0">
              <a:lnSpc>
                <a:spcPct val="90000"/>
              </a:lnSpc>
              <a:spcBef>
                <a:spcPts val="1001"/>
              </a:spcBef>
              <a:buNone/>
              <a:tabLst>
                <a:tab pos="0" algn="l"/>
              </a:tabLst>
            </a:pPr>
            <a:r>
              <a:rPr lang="en-US" sz="2400" b="0" i="1" strike="noStrike" dirty="0">
                <a:solidFill>
                  <a:srgbClr val="000000"/>
                </a:solidFill>
                <a:latin typeface="Calibri"/>
              </a:rPr>
              <a:t>A review of the literature looking at more than 90,000 children who were concussed found children take twice as long to recover from concussion than adults, with one in four children experiencing symptoms beyond one month post-injury.</a:t>
            </a:r>
          </a:p>
          <a:p>
            <a:pPr marL="0" indent="0">
              <a:lnSpc>
                <a:spcPct val="90000"/>
              </a:lnSpc>
              <a:spcBef>
                <a:spcPts val="1001"/>
              </a:spcBef>
              <a:buNone/>
              <a:tabLst>
                <a:tab pos="0" algn="l"/>
              </a:tabLst>
            </a:pPr>
            <a:r>
              <a:rPr lang="en-US" sz="2400" b="0" i="1" strike="noStrike" dirty="0">
                <a:solidFill>
                  <a:srgbClr val="000000"/>
                </a:solidFill>
                <a:latin typeface="Calibri"/>
              </a:rPr>
              <a:t>The research found 36.7 per cent of children who are concussed experience </a:t>
            </a:r>
            <a:r>
              <a:rPr lang="en-US" sz="2400" b="0" i="1" strike="noStrike" dirty="0" err="1">
                <a:solidFill>
                  <a:srgbClr val="000000"/>
                </a:solidFill>
                <a:latin typeface="Calibri"/>
              </a:rPr>
              <a:t>internalised</a:t>
            </a:r>
            <a:r>
              <a:rPr lang="en-US" sz="2400" b="0" i="1" strike="noStrike" dirty="0">
                <a:solidFill>
                  <a:srgbClr val="000000"/>
                </a:solidFill>
                <a:latin typeface="Calibri"/>
              </a:rPr>
              <a:t> mental health problems, such as anxiety, depression, and post-traumatic stress.</a:t>
            </a:r>
          </a:p>
          <a:p>
            <a:pPr marL="0" indent="0">
              <a:lnSpc>
                <a:spcPct val="90000"/>
              </a:lnSpc>
              <a:spcBef>
                <a:spcPts val="1001"/>
              </a:spcBef>
              <a:buNone/>
              <a:tabLst>
                <a:tab pos="0" algn="l"/>
              </a:tabLst>
            </a:pPr>
            <a:r>
              <a:rPr lang="en-US" sz="2400" b="0" i="1" strike="noStrike" dirty="0">
                <a:solidFill>
                  <a:srgbClr val="000000"/>
                </a:solidFill>
                <a:latin typeface="Calibri"/>
              </a:rPr>
              <a:t>It also found 20 per cent had </a:t>
            </a:r>
            <a:r>
              <a:rPr lang="en-US" sz="2400" b="0" i="1" strike="noStrike" dirty="0" err="1">
                <a:solidFill>
                  <a:srgbClr val="000000"/>
                </a:solidFill>
                <a:latin typeface="Calibri"/>
              </a:rPr>
              <a:t>externalising</a:t>
            </a:r>
            <a:r>
              <a:rPr lang="en-US" sz="2400" b="0" i="1" strike="noStrike" dirty="0">
                <a:solidFill>
                  <a:srgbClr val="000000"/>
                </a:solidFill>
                <a:latin typeface="Calibri"/>
              </a:rPr>
              <a:t> problems such as aggression, attention problems and hyperactivity.</a:t>
            </a:r>
          </a:p>
          <a:p>
            <a:pPr algn="r">
              <a:lnSpc>
                <a:spcPct val="90000"/>
              </a:lnSpc>
              <a:spcBef>
                <a:spcPts val="1001"/>
              </a:spcBef>
              <a:buNone/>
              <a:tabLst>
                <a:tab pos="0" algn="l"/>
              </a:tabLst>
            </a:pPr>
            <a:r>
              <a:rPr lang="en-US" sz="2400" b="0" i="1" strike="noStrike" dirty="0">
                <a:solidFill>
                  <a:srgbClr val="000000"/>
                </a:solidFill>
                <a:latin typeface="Calibri"/>
              </a:rPr>
              <a:t>ABC News, 30 Apr 2021</a:t>
            </a:r>
          </a:p>
          <a:p>
            <a:pPr algn="ctr">
              <a:lnSpc>
                <a:spcPct val="90000"/>
              </a:lnSpc>
              <a:spcBef>
                <a:spcPts val="1001"/>
              </a:spcBef>
              <a:buNone/>
              <a:tabLst>
                <a:tab pos="0" algn="l"/>
              </a:tabLst>
            </a:pPr>
            <a:r>
              <a:rPr lang="en-US" dirty="0">
                <a:solidFill>
                  <a:srgbClr val="000000"/>
                </a:solidFill>
                <a:latin typeface="Calibri"/>
              </a:rPr>
              <a:t>Note that aggression is a common side effect of brain injury – so how is mountain biking going to decrease family violence if it is a high brain injury sport?</a:t>
            </a:r>
            <a:endParaRPr lang="en-US" sz="2800" b="0" strike="noStrike" dirty="0">
              <a:solidFill>
                <a:srgbClr val="000000"/>
              </a:solidFill>
              <a:latin typeface="Calibri"/>
            </a:endParaRPr>
          </a:p>
        </p:txBody>
      </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2"/>
          <p:cNvSpPr>
            <a:spLocks noGrp="1" noEditPoints="1"/>
          </p:cNvSpPr>
          <p:nvPr>
            <p:ph idx="4294967295"/>
          </p:nvPr>
        </p:nvSpPr>
        <p:spPr>
          <a:xfrm>
            <a:off x="550717" y="825619"/>
            <a:ext cx="11284527" cy="5350901"/>
          </a:xfrm>
          <a:prstGeom prst="rect">
            <a:avLst/>
          </a:prstGeom>
          <a:noFill/>
          <a:ln w="0">
            <a:noFill/>
          </a:ln>
        </p:spPr>
        <p:txBody>
          <a:bodyPr anchor="t">
            <a:noAutofit/>
          </a:bodyPr>
          <a:lstStyle/>
          <a:p>
            <a:pPr marL="0" indent="0">
              <a:lnSpc>
                <a:spcPct val="90000"/>
              </a:lnSpc>
              <a:spcBef>
                <a:spcPts val="1001"/>
              </a:spcBef>
              <a:buNone/>
              <a:tabLst>
                <a:tab pos="0" algn="l"/>
              </a:tabLst>
            </a:pPr>
            <a:r>
              <a:rPr lang="en-US" sz="2800" b="0" strike="noStrike" dirty="0">
                <a:solidFill>
                  <a:srgbClr val="000000"/>
                </a:solidFill>
                <a:latin typeface="Calibri"/>
              </a:rPr>
              <a:t>The suicides of two former NFL stars prompted more than 4,500 former players to sue the NFL after it emerged that the players had suffered from the concussion-related injury Chronic Traumatic Encephalopathy (CTE).</a:t>
            </a:r>
          </a:p>
          <a:p>
            <a:pPr marL="0" indent="0">
              <a:lnSpc>
                <a:spcPct val="90000"/>
              </a:lnSpc>
              <a:spcBef>
                <a:spcPts val="1001"/>
              </a:spcBef>
              <a:buNone/>
              <a:tabLst>
                <a:tab pos="0" algn="l"/>
              </a:tabLst>
            </a:pPr>
            <a:r>
              <a:rPr lang="en-US" sz="2800" b="0" strike="noStrike" dirty="0">
                <a:solidFill>
                  <a:srgbClr val="000000"/>
                </a:solidFill>
                <a:latin typeface="Calibri"/>
              </a:rPr>
              <a:t>While the lawsuit was rejected by a judge, studies of NFL players with long-term health effects showed their propensity to suffer from neurodegenerative diseases such as </a:t>
            </a:r>
            <a:r>
              <a:rPr lang="en-US" sz="2800" b="1" strike="noStrike" dirty="0" err="1">
                <a:solidFill>
                  <a:srgbClr val="000000"/>
                </a:solidFill>
                <a:latin typeface="Calibri"/>
              </a:rPr>
              <a:t>Alzheimers</a:t>
            </a:r>
            <a:r>
              <a:rPr lang="en-US" sz="2800" b="1" strike="noStrike" dirty="0">
                <a:solidFill>
                  <a:srgbClr val="000000"/>
                </a:solidFill>
                <a:latin typeface="Calibri"/>
              </a:rPr>
              <a:t> or </a:t>
            </a:r>
            <a:r>
              <a:rPr lang="en-US" sz="2800" b="1" strike="noStrike" dirty="0" err="1">
                <a:solidFill>
                  <a:srgbClr val="000000"/>
                </a:solidFill>
                <a:latin typeface="Calibri"/>
              </a:rPr>
              <a:t>Parkinsons</a:t>
            </a:r>
            <a:r>
              <a:rPr lang="en-US" sz="2800" b="1" strike="noStrike" dirty="0">
                <a:solidFill>
                  <a:srgbClr val="000000"/>
                </a:solidFill>
                <a:latin typeface="Calibri"/>
              </a:rPr>
              <a:t> at three times the rate of the average person</a:t>
            </a:r>
            <a:r>
              <a:rPr lang="en-US" sz="2800" b="0" strike="noStrike" dirty="0">
                <a:solidFill>
                  <a:srgbClr val="000000"/>
                </a:solidFill>
                <a:latin typeface="Calibri"/>
              </a:rPr>
              <a:t>. Could the same be occurring in cycling without anyone </a:t>
            </a:r>
            <a:r>
              <a:rPr lang="en-US" sz="2800" b="0" strike="noStrike" dirty="0" err="1">
                <a:solidFill>
                  <a:srgbClr val="000000"/>
                </a:solidFill>
                <a:latin typeface="Calibri"/>
              </a:rPr>
              <a:t>realising</a:t>
            </a:r>
            <a:r>
              <a:rPr lang="en-US" sz="2800" b="0" strike="noStrike" dirty="0">
                <a:solidFill>
                  <a:srgbClr val="000000"/>
                </a:solidFill>
                <a:latin typeface="Calibri"/>
              </a:rPr>
              <a:t>?</a:t>
            </a:r>
          </a:p>
          <a:p>
            <a:pPr marL="0" indent="0">
              <a:lnSpc>
                <a:spcPct val="90000"/>
              </a:lnSpc>
              <a:spcBef>
                <a:spcPts val="1001"/>
              </a:spcBef>
              <a:buNone/>
              <a:tabLst>
                <a:tab pos="0" algn="l"/>
              </a:tabLst>
            </a:pPr>
            <a:r>
              <a:rPr lang="en-US" sz="2800" b="0" strike="noStrike" dirty="0">
                <a:solidFill>
                  <a:srgbClr val="000000"/>
                </a:solidFill>
                <a:latin typeface="Calibri"/>
              </a:rPr>
              <a:t>In January 2011, the UCI seemed ahead of the game when it ratified the Zurich Consensus Statement 2008, relating to concussion protocols, and provided </a:t>
            </a:r>
            <a:r>
              <a:rPr lang="en-US" sz="2800" b="0" strike="noStrike" dirty="0" err="1">
                <a:solidFill>
                  <a:srgbClr val="000000"/>
                </a:solidFill>
                <a:latin typeface="Calibri"/>
              </a:rPr>
              <a:t>WorldTour</a:t>
            </a:r>
            <a:r>
              <a:rPr lang="en-US" sz="2800" b="0" strike="noStrike" dirty="0">
                <a:solidFill>
                  <a:srgbClr val="000000"/>
                </a:solidFill>
                <a:latin typeface="Calibri"/>
              </a:rPr>
              <a:t> teams with its ‘Recommendations of the UCI on Concussion’.</a:t>
            </a:r>
          </a:p>
        </p:txBody>
      </p:sp>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Recent News items mountain bike deaths</a:t>
            </a:r>
            <a:endParaRPr lang="en-US" sz="4400" b="0" strike="noStrike">
              <a:solidFill>
                <a:srgbClr val="000000"/>
              </a:solidFill>
              <a:latin typeface="Calibri"/>
            </a:endParaRPr>
          </a:p>
        </p:txBody>
      </p:sp>
      <p:sp>
        <p:nvSpPr>
          <p:cNvPr id="209"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a:lnSpc>
                <a:spcPct val="90000"/>
              </a:lnSpc>
              <a:spcBef>
                <a:spcPts val="1001"/>
              </a:spcBef>
              <a:buNone/>
              <a:tabLst>
                <a:tab pos="0" algn="l"/>
              </a:tabLst>
            </a:pPr>
            <a:r>
              <a:rPr lang="en-US" sz="2800" b="1" i="1" strike="noStrike">
                <a:solidFill>
                  <a:srgbClr val="000000"/>
                </a:solidFill>
                <a:latin typeface="Calibri"/>
              </a:rPr>
              <a:t>Victorian rider dies on Tasmania's Maydena mountain-bike trail</a:t>
            </a:r>
            <a:r>
              <a:rPr lang="en-US" sz="2800" b="1" strike="noStrike">
                <a:solidFill>
                  <a:srgbClr val="000000"/>
                </a:solidFill>
                <a:latin typeface="Calibri"/>
              </a:rPr>
              <a:t> - ABC News - 12 Mar 2022</a:t>
            </a:r>
            <a:r>
              <a:rPr lang="en-US" sz="2800" b="0" strike="noStrike">
                <a:solidFill>
                  <a:srgbClr val="000000"/>
                </a:solidFill>
                <a:latin typeface="Calibri"/>
              </a:rPr>
              <a:t> </a:t>
            </a:r>
          </a:p>
          <a:p>
            <a:pPr>
              <a:lnSpc>
                <a:spcPct val="90000"/>
              </a:lnSpc>
              <a:spcBef>
                <a:spcPts val="1001"/>
              </a:spcBef>
              <a:buNone/>
              <a:tabLst>
                <a:tab pos="0" algn="l"/>
              </a:tabLst>
            </a:pPr>
            <a:r>
              <a:rPr lang="en-US" sz="2800" b="0" i="1" strike="noStrike">
                <a:solidFill>
                  <a:srgbClr val="000000"/>
                </a:solidFill>
                <a:latin typeface="Calibri"/>
              </a:rPr>
              <a:t>A 29-year-old Victorian man, described as an experienced rider, has died after a crash at a popular Tasmanian mountain-biking trail.</a:t>
            </a:r>
            <a:endParaRPr lang="en-US" sz="2800" b="0" strike="noStrike">
              <a:solidFill>
                <a:srgbClr val="000000"/>
              </a:solidFill>
              <a:latin typeface="Calibri"/>
            </a:endParaRPr>
          </a:p>
          <a:p>
            <a:pPr>
              <a:lnSpc>
                <a:spcPct val="90000"/>
              </a:lnSpc>
              <a:spcBef>
                <a:spcPts val="1001"/>
              </a:spcBef>
              <a:buNone/>
              <a:tabLst>
                <a:tab pos="0" algn="l"/>
              </a:tabLst>
            </a:pPr>
            <a:r>
              <a:rPr lang="en-US" sz="2800" b="1" i="1" strike="noStrike">
                <a:solidFill>
                  <a:srgbClr val="000000"/>
                </a:solidFill>
                <a:latin typeface="Calibri"/>
              </a:rPr>
              <a:t>St Helens mountain bike rider dies after crash on popular Tasmanian trail</a:t>
            </a:r>
            <a:r>
              <a:rPr lang="en-US" sz="2800" b="1" strike="noStrike">
                <a:solidFill>
                  <a:srgbClr val="000000"/>
                </a:solidFill>
                <a:latin typeface="Calibri"/>
              </a:rPr>
              <a:t> - ABC News - 30 Oct 2021</a:t>
            </a:r>
            <a:endParaRPr lang="en-US" sz="2800" b="0" strike="noStrike">
              <a:solidFill>
                <a:srgbClr val="000000"/>
              </a:solidFill>
              <a:latin typeface="Calibri"/>
            </a:endParaRPr>
          </a:p>
          <a:p>
            <a:pPr>
              <a:lnSpc>
                <a:spcPct val="90000"/>
              </a:lnSpc>
              <a:spcBef>
                <a:spcPts val="1001"/>
              </a:spcBef>
              <a:buNone/>
              <a:tabLst>
                <a:tab pos="0" algn="l"/>
              </a:tabLst>
            </a:pPr>
            <a:r>
              <a:rPr lang="en-US" sz="2800" b="0" i="1" strike="noStrike">
                <a:solidFill>
                  <a:srgbClr val="000000"/>
                </a:solidFill>
                <a:latin typeface="Calibri"/>
              </a:rPr>
              <a:t>Around 4:15pm on Friday, an ambulance was called to the St Helens mountain bike trail head on Flagstaff Road after reports a 67-year-old man had suffered a serious crash during a technical descent.</a:t>
            </a:r>
            <a:endParaRPr lang="en-US" sz="2800" b="0" strike="noStrike">
              <a:solidFill>
                <a:srgbClr val="000000"/>
              </a:solidFill>
              <a:latin typeface="Calibri"/>
            </a:endParaRPr>
          </a:p>
          <a:p>
            <a:pPr>
              <a:lnSpc>
                <a:spcPct val="90000"/>
              </a:lnSpc>
              <a:spcBef>
                <a:spcPts val="1001"/>
              </a:spcBef>
              <a:buNone/>
              <a:tabLst>
                <a:tab pos="0" algn="l"/>
              </a:tabLst>
            </a:pPr>
            <a:endParaRPr lang="en-US" sz="2800" b="0" strike="noStrike">
              <a:solidFill>
                <a:srgbClr val="000000"/>
              </a:solidFill>
              <a:latin typeface="Calibri"/>
            </a:endParaRPr>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noEditPoints="1"/>
          </p:cNvSpPr>
          <p:nvPr>
            <p:ph idx="4294967295"/>
          </p:nvPr>
        </p:nvSpPr>
        <p:spPr>
          <a:xfrm>
            <a:off x="339317" y="384462"/>
            <a:ext cx="11454365" cy="4285375"/>
          </a:xfrm>
          <a:prstGeom prst="rect">
            <a:avLst/>
          </a:prstGeom>
          <a:noFill/>
          <a:ln w="0">
            <a:noFill/>
          </a:ln>
        </p:spPr>
        <p:txBody>
          <a:bodyPr anchor="t">
            <a:noAutofit/>
          </a:bodyPr>
          <a:lstStyle/>
          <a:p>
            <a:pPr marL="0" indent="0">
              <a:lnSpc>
                <a:spcPct val="90000"/>
              </a:lnSpc>
              <a:spcBef>
                <a:spcPts val="1001"/>
              </a:spcBef>
              <a:buNone/>
              <a:tabLst>
                <a:tab pos="0" algn="l"/>
              </a:tabLst>
            </a:pPr>
            <a:r>
              <a:rPr lang="en-GB" sz="2800" b="0" strike="noStrike" dirty="0">
                <a:solidFill>
                  <a:srgbClr val="000000"/>
                </a:solidFill>
                <a:latin typeface="Verdana"/>
              </a:rPr>
              <a:t>Are Cyclists suffering CTE</a:t>
            </a:r>
          </a:p>
          <a:p>
            <a:pPr marL="0" indent="0">
              <a:lnSpc>
                <a:spcPct val="90000"/>
              </a:lnSpc>
              <a:spcBef>
                <a:spcPts val="1001"/>
              </a:spcBef>
              <a:buNone/>
              <a:tabLst>
                <a:tab pos="0" algn="l"/>
              </a:tabLst>
            </a:pPr>
            <a:r>
              <a:rPr lang="en-GB" dirty="0">
                <a:solidFill>
                  <a:srgbClr val="000000"/>
                </a:solidFill>
                <a:latin typeface="Verdana"/>
              </a:rPr>
              <a:t>As a largely undiagnosed condition, we don’t know unless a cyclists donate their brain to a CTE brain bank. </a:t>
            </a:r>
          </a:p>
          <a:p>
            <a:pPr marL="0" indent="0">
              <a:lnSpc>
                <a:spcPct val="90000"/>
              </a:lnSpc>
              <a:spcBef>
                <a:spcPts val="1001"/>
              </a:spcBef>
              <a:buNone/>
              <a:tabLst>
                <a:tab pos="0" algn="l"/>
              </a:tabLst>
            </a:pPr>
            <a:r>
              <a:rPr lang="en-GB" dirty="0">
                <a:solidFill>
                  <a:srgbClr val="000000"/>
                </a:solidFill>
                <a:latin typeface="Verdana"/>
              </a:rPr>
              <a:t>However:</a:t>
            </a:r>
          </a:p>
          <a:p>
            <a:pPr marL="0" indent="0">
              <a:lnSpc>
                <a:spcPct val="90000"/>
              </a:lnSpc>
              <a:spcBef>
                <a:spcPts val="1001"/>
              </a:spcBef>
              <a:buNone/>
              <a:tabLst>
                <a:tab pos="0" algn="l"/>
              </a:tabLst>
            </a:pPr>
            <a:r>
              <a:rPr lang="en-GB" sz="2800" b="0" strike="noStrike" dirty="0">
                <a:solidFill>
                  <a:srgbClr val="000000"/>
                </a:solidFill>
                <a:latin typeface="Verdana"/>
              </a:rPr>
              <a:t>The champion BMX rider, Dave Mirren, who committed suicide at the age of 42 because of CTE is the first cyclist to be diagnosed. </a:t>
            </a:r>
          </a:p>
          <a:p>
            <a:pPr marL="0" indent="0">
              <a:lnSpc>
                <a:spcPct val="90000"/>
              </a:lnSpc>
              <a:spcBef>
                <a:spcPts val="1001"/>
              </a:spcBef>
              <a:buNone/>
              <a:tabLst>
                <a:tab pos="0" algn="l"/>
              </a:tabLst>
            </a:pPr>
            <a:r>
              <a:rPr lang="en-GB" sz="2800" b="0" strike="noStrike" dirty="0">
                <a:solidFill>
                  <a:srgbClr val="000000"/>
                </a:solidFill>
                <a:latin typeface="Verdana"/>
              </a:rPr>
              <a:t>Suicide is a common cause of death for those suffering CTE as the brain damage is so debilitating, they take their own lives.</a:t>
            </a:r>
            <a:endParaRPr lang="en-US" sz="2800" b="0" strike="noStrike" dirty="0">
              <a:solidFill>
                <a:srgbClr val="000000"/>
              </a:solidFill>
              <a:latin typeface="Calibri"/>
            </a:endParaRPr>
          </a:p>
          <a:p>
            <a:pPr marL="0" indent="0">
              <a:lnSpc>
                <a:spcPct val="90000"/>
              </a:lnSpc>
              <a:spcBef>
                <a:spcPts val="1001"/>
              </a:spcBef>
              <a:buNone/>
              <a:tabLst>
                <a:tab pos="0" algn="l"/>
              </a:tabLst>
            </a:pPr>
            <a:r>
              <a:rPr lang="en-US" sz="2800" b="0" strike="noStrike" dirty="0">
                <a:solidFill>
                  <a:srgbClr val="000000"/>
                </a:solidFill>
                <a:latin typeface="Verdana"/>
              </a:rPr>
              <a:t>Australia's first female Olympic cyclist Julie Speight donating brain for medical research due to persistent neurological difficulties</a:t>
            </a:r>
            <a:endParaRPr lang="en-US" sz="2800" b="0" strike="noStrike" dirty="0">
              <a:solidFill>
                <a:srgbClr val="000000"/>
              </a:solidFill>
              <a:latin typeface="Calibri"/>
            </a:endParaRPr>
          </a:p>
          <a:p>
            <a:pPr marL="0" indent="0">
              <a:lnSpc>
                <a:spcPct val="90000"/>
              </a:lnSpc>
              <a:spcBef>
                <a:spcPts val="1001"/>
              </a:spcBef>
              <a:buNone/>
              <a:tabLst>
                <a:tab pos="0" algn="l"/>
              </a:tabLst>
            </a:pPr>
            <a:r>
              <a:rPr lang="en-US" sz="2800" b="0" strike="noStrike" dirty="0">
                <a:solidFill>
                  <a:srgbClr val="000000"/>
                </a:solidFill>
                <a:latin typeface="Verdana"/>
              </a:rPr>
              <a:t>Youngest person to die from it was 17 years old</a:t>
            </a:r>
            <a:endParaRPr lang="en-US" sz="2800" b="0" strike="noStrike" dirty="0">
              <a:solidFill>
                <a:srgbClr val="000000"/>
              </a:solidFill>
              <a:latin typeface="Calibri"/>
            </a:endParaRP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2"/>
          <p:cNvSpPr>
            <a:spLocks noGrp="1" noEditPoints="1"/>
          </p:cNvSpPr>
          <p:nvPr>
            <p:ph idx="4294967295"/>
          </p:nvPr>
        </p:nvSpPr>
        <p:spPr>
          <a:xfrm>
            <a:off x="365414" y="758535"/>
            <a:ext cx="11461172" cy="5517573"/>
          </a:xfrm>
          <a:prstGeom prst="rect">
            <a:avLst/>
          </a:prstGeom>
          <a:noFill/>
          <a:ln w="0">
            <a:noFill/>
          </a:ln>
        </p:spPr>
        <p:txBody>
          <a:bodyPr anchor="t">
            <a:noAutofit/>
          </a:bodyPr>
          <a:lstStyle/>
          <a:p>
            <a:pPr marL="0" indent="0">
              <a:lnSpc>
                <a:spcPct val="90000"/>
              </a:lnSpc>
              <a:spcBef>
                <a:spcPts val="1001"/>
              </a:spcBef>
              <a:buNone/>
              <a:tabLst>
                <a:tab pos="0" algn="l"/>
              </a:tabLst>
            </a:pPr>
            <a:r>
              <a:rPr lang="en-US" sz="2400" b="0" strike="noStrike" dirty="0">
                <a:solidFill>
                  <a:srgbClr val="000000"/>
                </a:solidFill>
                <a:latin typeface="Calibri"/>
              </a:rPr>
              <a:t>For the past six years, Fraga, who runs the website the Knockout Project, has suffered from PCS, or post concussion syndrome, the result of concussions while racing BMX. The symptoms of PCS are similar to those who had CTE.</a:t>
            </a:r>
          </a:p>
          <a:p>
            <a:pPr marL="0" indent="0">
              <a:lnSpc>
                <a:spcPct val="90000"/>
              </a:lnSpc>
              <a:spcBef>
                <a:spcPts val="1001"/>
              </a:spcBef>
              <a:buNone/>
              <a:tabLst>
                <a:tab pos="0" algn="l"/>
              </a:tabLst>
            </a:pPr>
            <a:r>
              <a:rPr lang="en-US" sz="2400" b="0" strike="noStrike" dirty="0">
                <a:solidFill>
                  <a:srgbClr val="000000"/>
                </a:solidFill>
                <a:latin typeface="Calibri"/>
              </a:rPr>
              <a:t>In a video he posted to his Facebook page after </a:t>
            </a:r>
            <a:r>
              <a:rPr lang="en-US" sz="2400" b="0" strike="noStrike" dirty="0" err="1">
                <a:solidFill>
                  <a:srgbClr val="000000"/>
                </a:solidFill>
                <a:latin typeface="Calibri"/>
              </a:rPr>
              <a:t>Mirra’s</a:t>
            </a:r>
            <a:r>
              <a:rPr lang="en-US" sz="2400" b="0" strike="noStrike" dirty="0">
                <a:solidFill>
                  <a:srgbClr val="000000"/>
                </a:solidFill>
                <a:latin typeface="Calibri"/>
              </a:rPr>
              <a:t> diagnosis, Fraga said he doesn’t like giving live interviews because he has a tough time keeping his train of thought (his interview for the Guardian was conducted via Facebook Messenger).</a:t>
            </a:r>
          </a:p>
          <a:p>
            <a:pPr marL="0" indent="0">
              <a:lnSpc>
                <a:spcPct val="90000"/>
              </a:lnSpc>
              <a:spcBef>
                <a:spcPts val="1001"/>
              </a:spcBef>
              <a:buNone/>
              <a:tabLst>
                <a:tab pos="0" algn="l"/>
              </a:tabLst>
            </a:pPr>
            <a:r>
              <a:rPr lang="en-US" sz="2400" b="0" strike="noStrike" dirty="0">
                <a:solidFill>
                  <a:srgbClr val="000000"/>
                </a:solidFill>
                <a:latin typeface="Calibri"/>
              </a:rPr>
              <a:t>“A good day feels like you’re not quite hungover, but probably overdid it a little the night before,” Fraga wrote. “The bad days are like hell on earth … You go with the ebb and flow between those two extremes while also dealing with vision problems, balance issues, depression, mood swings, memory lapses, etc. Some of those things seem to get better. But then they come roaring back out of nowhere and you’re left with the realization that you might always be like this.</a:t>
            </a:r>
          </a:p>
          <a:p>
            <a:pPr marL="0" indent="0">
              <a:lnSpc>
                <a:spcPct val="90000"/>
              </a:lnSpc>
              <a:spcBef>
                <a:spcPts val="1001"/>
              </a:spcBef>
              <a:buNone/>
              <a:tabLst>
                <a:tab pos="0" algn="l"/>
              </a:tabLst>
            </a:pPr>
            <a:r>
              <a:rPr lang="en-US" sz="2400" b="0" strike="noStrike" dirty="0">
                <a:solidFill>
                  <a:srgbClr val="000000"/>
                </a:solidFill>
                <a:latin typeface="Calibri"/>
              </a:rPr>
              <a:t>“I go back and forth between wanting to know and not wanting to know (if he has CTE). I already feel lousy; what’s it going to do to my emotional state to confirm the worst-case scenario?”</a:t>
            </a:r>
          </a:p>
        </p:txBody>
      </p:sp>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r>
              <a:rPr lang="en-US" sz="3200" dirty="0">
                <a:solidFill>
                  <a:srgbClr val="000000"/>
                </a:solidFill>
                <a:latin typeface="Calibri"/>
              </a:rPr>
              <a:t>The Mountain Bikers are not the only ones that will get injured</a:t>
            </a:r>
            <a:endParaRPr lang="en-US" sz="3200" b="0" strike="noStrike" dirty="0">
              <a:solidFill>
                <a:srgbClr val="000000"/>
              </a:solidFill>
              <a:latin typeface="Calibri"/>
            </a:endParaRPr>
          </a:p>
        </p:txBody>
      </p:sp>
      <p:sp>
        <p:nvSpPr>
          <p:cNvPr id="225" name="PlaceHolder 2"/>
          <p:cNvSpPr>
            <a:spLocks noGrp="1" noEditPoints="1"/>
          </p:cNvSpPr>
          <p:nvPr>
            <p:ph idx="4294967295"/>
          </p:nvPr>
        </p:nvSpPr>
        <p:spPr>
          <a:xfrm>
            <a:off x="838080" y="1825560"/>
            <a:ext cx="10515240" cy="4350960"/>
          </a:xfrm>
          <a:prstGeom prst="rect">
            <a:avLst/>
          </a:prstGeom>
          <a:noFill/>
          <a:ln w="0">
            <a:noFill/>
          </a:ln>
        </p:spPr>
        <p:txBody>
          <a:bodyPr anchor="t">
            <a:noAutofit/>
          </a:bodyPr>
          <a:lstStyle/>
          <a:p>
            <a:pPr marL="0" indent="0">
              <a:lnSpc>
                <a:spcPct val="90000"/>
              </a:lnSpc>
              <a:spcBef>
                <a:spcPts val="1001"/>
              </a:spcBef>
              <a:buNone/>
              <a:tabLst>
                <a:tab pos="0" algn="l"/>
              </a:tabLst>
            </a:pPr>
            <a:r>
              <a:rPr lang="en-US" sz="2800" b="0" strike="noStrike" dirty="0">
                <a:solidFill>
                  <a:srgbClr val="000000"/>
                </a:solidFill>
                <a:latin typeface="Calibri"/>
              </a:rPr>
              <a:t>Pedestrians are asking for a TAC style compensation scheme to pay for injuries from collisions</a:t>
            </a:r>
          </a:p>
          <a:p>
            <a:pPr marL="0" indent="0">
              <a:lnSpc>
                <a:spcPct val="90000"/>
              </a:lnSpc>
              <a:spcBef>
                <a:spcPts val="1001"/>
              </a:spcBef>
              <a:buNone/>
              <a:tabLst>
                <a:tab pos="0" algn="l"/>
              </a:tabLst>
            </a:pPr>
            <a:r>
              <a:rPr lang="en-US" sz="2800" b="1" strike="noStrike" dirty="0">
                <a:solidFill>
                  <a:srgbClr val="000000"/>
                </a:solidFill>
                <a:latin typeface="Calibri"/>
              </a:rPr>
              <a:t>They are also requesting removing shared paths from busy areas</a:t>
            </a:r>
            <a:endParaRPr lang="en-US" sz="2800" b="0" strike="noStrike" dirty="0">
              <a:solidFill>
                <a:srgbClr val="000000"/>
              </a:solidFill>
              <a:latin typeface="Calibri"/>
            </a:endParaRPr>
          </a:p>
          <a:p>
            <a:pPr marL="0" indent="0" algn="r">
              <a:lnSpc>
                <a:spcPct val="90000"/>
              </a:lnSpc>
              <a:spcBef>
                <a:spcPts val="1001"/>
              </a:spcBef>
              <a:buNone/>
              <a:tabLst>
                <a:tab pos="0" algn="l"/>
              </a:tabLst>
            </a:pPr>
            <a:r>
              <a:rPr lang="en-US" sz="2400" b="0" i="1" strike="noStrike" dirty="0">
                <a:solidFill>
                  <a:srgbClr val="000000"/>
                </a:solidFill>
                <a:latin typeface="Calibri"/>
              </a:rPr>
              <a:t>Pedestrians are fighting for compensation after run-ins with cyclists 7NEWS 05.10.2021</a:t>
            </a:r>
            <a:endParaRPr lang="en-US" sz="2400" b="0" strike="noStrike" dirty="0">
              <a:solidFill>
                <a:srgbClr val="000000"/>
              </a:solidFill>
              <a:latin typeface="Calibri"/>
            </a:endParaRPr>
          </a:p>
          <a:p>
            <a:pPr marL="0" indent="0">
              <a:lnSpc>
                <a:spcPct val="90000"/>
              </a:lnSpc>
              <a:spcBef>
                <a:spcPts val="1001"/>
              </a:spcBef>
              <a:buNone/>
              <a:tabLst>
                <a:tab pos="0" algn="l"/>
              </a:tabLst>
            </a:pPr>
            <a:r>
              <a:rPr lang="en-US" sz="2800" b="0" strike="noStrike" dirty="0">
                <a:solidFill>
                  <a:srgbClr val="000000"/>
                </a:solidFill>
                <a:latin typeface="Calibri"/>
              </a:rPr>
              <a:t>We are having accidents, near misses and general discomfort for our walkers on our </a:t>
            </a:r>
            <a:r>
              <a:rPr lang="en-US" sz="2800" b="0" strike="noStrike" dirty="0" err="1">
                <a:solidFill>
                  <a:srgbClr val="000000"/>
                </a:solidFill>
                <a:latin typeface="Calibri"/>
              </a:rPr>
              <a:t>RailTrail</a:t>
            </a:r>
            <a:r>
              <a:rPr lang="en-US" sz="2800" b="0" strike="noStrike" dirty="0">
                <a:solidFill>
                  <a:srgbClr val="000000"/>
                </a:solidFill>
                <a:latin typeface="Calibri"/>
              </a:rPr>
              <a:t>.</a:t>
            </a:r>
          </a:p>
          <a:p>
            <a:pPr marL="0" indent="0">
              <a:lnSpc>
                <a:spcPct val="90000"/>
              </a:lnSpc>
              <a:spcBef>
                <a:spcPts val="1001"/>
              </a:spcBef>
              <a:buNone/>
              <a:tabLst>
                <a:tab pos="0" algn="l"/>
              </a:tabLst>
            </a:pPr>
            <a:r>
              <a:rPr lang="en-US" sz="2800" b="0" strike="noStrike" dirty="0">
                <a:solidFill>
                  <a:srgbClr val="000000"/>
                </a:solidFill>
                <a:latin typeface="Calibri"/>
              </a:rPr>
              <a:t>The Project predicts that we will have a more than three fold increase of bike traffic on the </a:t>
            </a:r>
            <a:r>
              <a:rPr lang="en-US" sz="2800" b="0" strike="noStrike" dirty="0" err="1">
                <a:solidFill>
                  <a:srgbClr val="000000"/>
                </a:solidFill>
                <a:latin typeface="Calibri"/>
              </a:rPr>
              <a:t>RailTrail</a:t>
            </a:r>
            <a:r>
              <a:rPr lang="en-US" sz="2800" b="0" strike="noStrike" dirty="0">
                <a:solidFill>
                  <a:srgbClr val="000000"/>
                </a:solidFill>
                <a:latin typeface="Calibri"/>
              </a:rPr>
              <a:t> due to mountain bikers using it when the Warburton Mountain Bike Destination is built.</a:t>
            </a: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noEditPoints="1"/>
          </p:cNvSpPr>
          <p:nvPr>
            <p:ph type="title" idx="4294967295"/>
          </p:nvPr>
        </p:nvSpPr>
        <p:spPr>
          <a:xfrm>
            <a:off x="838080" y="365040"/>
            <a:ext cx="10515240" cy="1325160"/>
          </a:xfrm>
          <a:prstGeom prst="rect">
            <a:avLst/>
          </a:prstGeom>
          <a:noFill/>
          <a:ln w="0">
            <a:noFill/>
          </a:ln>
        </p:spPr>
        <p:txBody>
          <a:bodyPr anchor="ctr">
            <a:noAutofit/>
          </a:bodyPr>
          <a:lstStyle/>
          <a:p>
            <a:pPr>
              <a:lnSpc>
                <a:spcPct val="90000"/>
              </a:lnSpc>
              <a:buNone/>
            </a:pPr>
            <a:r>
              <a:rPr lang="en-US" sz="4400" b="0" strike="noStrike">
                <a:solidFill>
                  <a:srgbClr val="000000"/>
                </a:solidFill>
                <a:latin typeface="Calibri Light"/>
              </a:rPr>
              <a:t>Vulnerable demographics</a:t>
            </a:r>
            <a:endParaRPr lang="en-US" sz="4400" b="0" strike="noStrike">
              <a:solidFill>
                <a:srgbClr val="000000"/>
              </a:solidFill>
              <a:latin typeface="Calibri"/>
            </a:endParaRPr>
          </a:p>
        </p:txBody>
      </p:sp>
      <p:sp>
        <p:nvSpPr>
          <p:cNvPr id="134" name="PlaceHolder 2"/>
          <p:cNvSpPr>
            <a:spLocks noGrp="1" noEditPoints="1"/>
          </p:cNvSpPr>
          <p:nvPr>
            <p:ph idx="4294967295"/>
          </p:nvPr>
        </p:nvSpPr>
        <p:spPr>
          <a:xfrm>
            <a:off x="838080" y="2062219"/>
            <a:ext cx="10515240" cy="4114301"/>
          </a:xfrm>
          <a:prstGeom prst="rect">
            <a:avLst/>
          </a:prstGeom>
          <a:noFill/>
          <a:ln w="0">
            <a:noFill/>
          </a:ln>
        </p:spPr>
        <p:txBody>
          <a:bodyPr anchor="t">
            <a:noAutofit/>
          </a:bodyPr>
          <a:lstStyle/>
          <a:p>
            <a:pPr>
              <a:lnSpc>
                <a:spcPct val="115000"/>
              </a:lnSpc>
              <a:spcAft>
                <a:spcPts val="850"/>
              </a:spcAft>
              <a:buNone/>
              <a:tabLst>
                <a:tab pos="0" algn="l"/>
              </a:tabLst>
            </a:pPr>
            <a:r>
              <a:rPr lang="en-GB" sz="2800" b="0" strike="noStrike">
                <a:solidFill>
                  <a:srgbClr val="000000"/>
                </a:solidFill>
                <a:latin typeface="Verdana"/>
              </a:rPr>
              <a:t>Th</a:t>
            </a:r>
            <a:r>
              <a:rPr lang="en-US" sz="2800" b="0" strike="noStrike">
                <a:solidFill>
                  <a:srgbClr val="000000"/>
                </a:solidFill>
                <a:latin typeface="Verdana"/>
              </a:rPr>
              <a:t>e </a:t>
            </a:r>
            <a:r>
              <a:rPr lang="en-GB" sz="2400" b="0" strike="noStrike">
                <a:solidFill>
                  <a:srgbClr val="000000"/>
                </a:solidFill>
                <a:latin typeface="Verdana"/>
              </a:rPr>
              <a:t>Marsden Jacobs</a:t>
            </a:r>
            <a:r>
              <a:rPr lang="en-GB" sz="2800" b="0" strike="noStrike">
                <a:solidFill>
                  <a:srgbClr val="000000"/>
                </a:solidFill>
                <a:latin typeface="Verdana"/>
              </a:rPr>
              <a:t> </a:t>
            </a:r>
            <a:r>
              <a:rPr lang="en-GB" sz="2400" b="0" strike="noStrike">
                <a:solidFill>
                  <a:srgbClr val="000000"/>
                </a:solidFill>
                <a:latin typeface="Verdana"/>
              </a:rPr>
              <a:t>report</a:t>
            </a:r>
            <a:r>
              <a:rPr lang="en-US" sz="2400" b="0" strike="noStrike">
                <a:solidFill>
                  <a:srgbClr val="000000"/>
                </a:solidFill>
                <a:latin typeface="Verdana"/>
              </a:rPr>
              <a:t> used by Council</a:t>
            </a:r>
            <a:r>
              <a:rPr lang="en-GB" sz="2400" b="0" strike="noStrike">
                <a:solidFill>
                  <a:srgbClr val="000000"/>
                </a:solidFill>
                <a:latin typeface="Verdana"/>
              </a:rPr>
              <a:t> also states:</a:t>
            </a:r>
            <a:endParaRPr lang="en-US" sz="2400" b="0" strike="noStrike">
              <a:solidFill>
                <a:srgbClr val="000000"/>
              </a:solidFill>
              <a:latin typeface="Calibri"/>
            </a:endParaRPr>
          </a:p>
          <a:p>
            <a:pPr marL="360000">
              <a:lnSpc>
                <a:spcPct val="115000"/>
              </a:lnSpc>
              <a:spcAft>
                <a:spcPts val="564"/>
              </a:spcAft>
              <a:buNone/>
              <a:tabLst>
                <a:tab pos="0" algn="l"/>
              </a:tabLst>
            </a:pPr>
            <a:r>
              <a:rPr lang="en-GB" sz="2400" b="0" i="1" strike="noStrike">
                <a:solidFill>
                  <a:srgbClr val="000000"/>
                </a:solidFill>
                <a:latin typeface="Verdana"/>
              </a:rPr>
              <a:t>We also know that the </a:t>
            </a:r>
            <a:r>
              <a:rPr lang="en-GB" sz="2400" b="1" i="1" strike="noStrike">
                <a:solidFill>
                  <a:srgbClr val="000000"/>
                </a:solidFill>
                <a:latin typeface="Verdana"/>
              </a:rPr>
              <a:t>physical activity</a:t>
            </a:r>
            <a:r>
              <a:rPr lang="en-GB" sz="2400" b="0" i="1" strike="noStrike">
                <a:solidFill>
                  <a:srgbClr val="000000"/>
                </a:solidFill>
                <a:latin typeface="Verdana"/>
              </a:rPr>
              <a:t> of Victorians and Australians generally </a:t>
            </a:r>
            <a:r>
              <a:rPr lang="en-GB" sz="2400" b="1" i="1" strike="noStrike">
                <a:solidFill>
                  <a:srgbClr val="000000"/>
                </a:solidFill>
                <a:latin typeface="Verdana"/>
              </a:rPr>
              <a:t>declines with age</a:t>
            </a:r>
            <a:r>
              <a:rPr lang="en-GB" sz="2400" b="0" i="1" strike="noStrike">
                <a:solidFill>
                  <a:srgbClr val="000000"/>
                </a:solidFill>
                <a:latin typeface="Verdana"/>
              </a:rPr>
              <a:t>, and that </a:t>
            </a:r>
            <a:r>
              <a:rPr lang="en-GB" sz="2400" b="1" i="1" strike="noStrike">
                <a:solidFill>
                  <a:srgbClr val="000000"/>
                </a:solidFill>
                <a:latin typeface="Verdana"/>
              </a:rPr>
              <a:t>females</a:t>
            </a:r>
            <a:r>
              <a:rPr lang="en-GB" sz="2400" b="0" i="1" strike="noStrike">
                <a:solidFill>
                  <a:srgbClr val="000000"/>
                </a:solidFill>
                <a:latin typeface="Verdana"/>
              </a:rPr>
              <a:t> of all ages generally have </a:t>
            </a:r>
            <a:r>
              <a:rPr lang="en-GB" sz="2400" b="1" i="1" strike="noStrike">
                <a:solidFill>
                  <a:srgbClr val="000000"/>
                </a:solidFill>
                <a:latin typeface="Verdana"/>
              </a:rPr>
              <a:t>lower physical activity rates than males</a:t>
            </a:r>
            <a:r>
              <a:rPr lang="en-GB" sz="2400" b="0" i="1" strike="noStrike">
                <a:solidFill>
                  <a:srgbClr val="000000"/>
                </a:solidFill>
                <a:latin typeface="Verdana"/>
              </a:rPr>
              <a:t> (VicHealth, 2016).</a:t>
            </a:r>
            <a:endParaRPr lang="en-US" sz="2400" b="0" strike="noStrike">
              <a:solidFill>
                <a:srgbClr val="000000"/>
              </a:solidFill>
              <a:latin typeface="Calibri"/>
            </a:endParaRPr>
          </a:p>
          <a:p>
            <a:pPr marL="4680">
              <a:lnSpc>
                <a:spcPct val="115000"/>
              </a:lnSpc>
              <a:spcAft>
                <a:spcPts val="564"/>
              </a:spcAft>
              <a:buNone/>
              <a:tabLst>
                <a:tab pos="0" algn="l"/>
              </a:tabLst>
            </a:pPr>
            <a:r>
              <a:rPr lang="en-GB" sz="2800" b="0" strike="noStrike">
                <a:solidFill>
                  <a:srgbClr val="000000"/>
                </a:solidFill>
                <a:latin typeface="Verdana"/>
              </a:rPr>
              <a:t>Mountain biking is a male dominated sport.</a:t>
            </a:r>
            <a:r>
              <a:rPr lang="en-US" sz="2800" b="0" strike="noStrike">
                <a:solidFill>
                  <a:srgbClr val="000000"/>
                </a:solidFill>
                <a:latin typeface="Verdana"/>
              </a:rPr>
              <a:t> I</a:t>
            </a:r>
            <a:r>
              <a:rPr lang="en-GB" sz="2800" b="0" strike="noStrike">
                <a:solidFill>
                  <a:srgbClr val="000000"/>
                </a:solidFill>
                <a:latin typeface="Verdana"/>
              </a:rPr>
              <a:t>t is </a:t>
            </a:r>
            <a:r>
              <a:rPr lang="en-US" sz="2800" b="0" strike="noStrike">
                <a:solidFill>
                  <a:srgbClr val="000000"/>
                </a:solidFill>
                <a:latin typeface="Verdana"/>
              </a:rPr>
              <a:t>also </a:t>
            </a:r>
            <a:r>
              <a:rPr lang="en-GB" sz="2800" b="0" strike="noStrike">
                <a:solidFill>
                  <a:srgbClr val="000000"/>
                </a:solidFill>
                <a:latin typeface="Verdana"/>
              </a:rPr>
              <a:t>rarely taken up by people over fifty.</a:t>
            </a:r>
            <a:endParaRPr lang="en-US" sz="2800" b="0" strike="noStrike">
              <a:solidFill>
                <a:srgbClr val="000000"/>
              </a:solidFill>
              <a:latin typeface="Calibri"/>
            </a:endParaRPr>
          </a:p>
        </p:txBody>
      </p:sp>
    </p:spTree>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31288</TotalTime>
  <Words>7896</Words>
  <Application>Microsoft Office PowerPoint</Application>
  <PresentationFormat>Widescreen</PresentationFormat>
  <Paragraphs>592</Paragraphs>
  <Slides>94</Slides>
  <Notes>68</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94</vt:i4>
      </vt:variant>
    </vt:vector>
  </HeadingPairs>
  <TitlesOfParts>
    <vt:vector size="106" baseType="lpstr">
      <vt:lpstr>Arial</vt:lpstr>
      <vt:lpstr>Calibri</vt:lpstr>
      <vt:lpstr>Calibri Light</vt:lpstr>
      <vt:lpstr>old standard tt</vt:lpstr>
      <vt:lpstr>Open Sans</vt:lpstr>
      <vt:lpstr>roboto</vt:lpstr>
      <vt:lpstr>Symbol</vt:lpstr>
      <vt:lpstr>Times New Roman</vt:lpstr>
      <vt:lpstr>Verdana</vt:lpstr>
      <vt:lpstr>Wingdings</vt:lpstr>
      <vt:lpstr>Office Theme</vt:lpstr>
      <vt:lpstr>Office Theme</vt:lpstr>
      <vt:lpstr>Derry Talvainn</vt:lpstr>
      <vt:lpstr>The Backstairs Track</vt:lpstr>
      <vt:lpstr>PowerPoint Presentation</vt:lpstr>
      <vt:lpstr>PowerPoint Presentation</vt:lpstr>
      <vt:lpstr>PowerPoint Presentation</vt:lpstr>
      <vt:lpstr>PowerPoint Presentation</vt:lpstr>
      <vt:lpstr>There was a sign </vt:lpstr>
      <vt:lpstr>PowerPoint Presentation</vt:lpstr>
      <vt:lpstr>PowerPoint Presentation</vt:lpstr>
      <vt:lpstr>DELWP &amp; Parks started our 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Stereotyping Mountain Bikers?</vt:lpstr>
      <vt:lpstr>PowerPoint Presentation</vt:lpstr>
      <vt:lpstr>Not all mountain bikers - but enough</vt:lpstr>
      <vt:lpstr>PowerPoint Presentation</vt:lpstr>
      <vt:lpstr>PowerPoint Presentation</vt:lpstr>
      <vt:lpstr>A report from California State Parks</vt:lpstr>
      <vt:lpstr>PowerPoint Presentation</vt:lpstr>
      <vt:lpstr>Mountain biking is an extreme sport</vt:lpstr>
      <vt:lpstr>Secondary Abuse</vt:lpstr>
      <vt:lpstr>PowerPoint Presentation</vt:lpstr>
      <vt:lpstr>The Project is predicting in their Traffic Report that cyclist traffic on the RailTrail will increase more than three-fold. This will reduce walking even more and may also deter the usual tourist cyclists who will be heavily outnumbered by mountain bikers and may find that uncomfortable.</vt:lpstr>
      <vt:lpstr>PowerPoint Presentation</vt:lpstr>
      <vt:lpstr>More Claims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who is this for?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Gender Impact Assessment</vt:lpstr>
      <vt:lpstr>PowerPoint Presentation</vt:lpstr>
      <vt:lpstr>Locals prefer walking to riding a bike</vt:lpstr>
      <vt:lpstr>PowerPoint Presentation</vt:lpstr>
      <vt:lpstr>AusCycling Age Distribution of mountain bikers 2021</vt:lpstr>
      <vt:lpstr>PowerPoint Presentation</vt:lpstr>
      <vt:lpstr>How old are Warburtonites?</vt:lpstr>
      <vt:lpstr>What age group suffers from diabetes?</vt:lpstr>
      <vt:lpstr>Dementia</vt:lpstr>
      <vt:lpstr>PowerPoint Presentation</vt:lpstr>
      <vt:lpstr>PowerPoint Presentation</vt:lpstr>
      <vt:lpstr>No, the Warburton Mountain Bike Destination won’t help prevent dementia,  obesity or diabetes It will make it worse</vt:lpstr>
      <vt:lpstr>PowerPoint Presentation</vt:lpstr>
      <vt:lpstr>Walking is increasing in popularity</vt:lpstr>
      <vt:lpstr>Sports Injuries</vt:lpstr>
      <vt:lpstr>Economic cost of injuries</vt:lpstr>
      <vt:lpstr>Our young people . . .</vt:lpstr>
      <vt:lpstr>Post Concussive Syndrome, Brain Injury and Dementia</vt:lpstr>
      <vt:lpstr>PowerPoint Presentation</vt:lpstr>
      <vt:lpstr>Warburton Mountain Bike Risk Assessment</vt:lpstr>
      <vt:lpstr>Everything was construction risks and Political Risk only</vt:lpstr>
      <vt:lpstr>PowerPoint Presentation</vt:lpstr>
      <vt:lpstr>PowerPoint Presentation</vt:lpstr>
      <vt:lpstr>PowerPoint Presentation</vt:lpstr>
      <vt:lpstr>"We will have champions"</vt:lpstr>
      <vt:lpstr>PowerPoint Presentation</vt:lpstr>
      <vt:lpstr>Brain Injuries</vt:lpstr>
      <vt:lpstr>Ambulance Costs</vt:lpstr>
      <vt:lpstr>PowerPoint Presentation</vt:lpstr>
      <vt:lpstr>Cycling has more life-threatening injuries than football</vt:lpstr>
      <vt:lpstr>PowerPoint Presentation</vt:lpstr>
      <vt:lpstr>The economic cost of spinal cord and traumatic brain injury in Australia are estimated to be (in 2009):</vt:lpstr>
      <vt:lpstr>PowerPoint Presentation</vt:lpstr>
      <vt:lpstr>PowerPoint Presentation</vt:lpstr>
      <vt:lpstr>PowerPoint Presentation</vt:lpstr>
      <vt:lpstr>Time off work - loss of productivity</vt:lpstr>
      <vt:lpstr>PowerPoint Presentation</vt:lpstr>
      <vt:lpstr>Neurodegenerative disease in athletes</vt:lpstr>
      <vt:lpstr>CTE - Chronic Traumatic Encephalopathy</vt:lpstr>
      <vt:lpstr>A third of children experience mental health issues after concussion, research finds</vt:lpstr>
      <vt:lpstr>PowerPoint Presentation</vt:lpstr>
      <vt:lpstr>Recent News items mountain bike deaths</vt:lpstr>
      <vt:lpstr>PowerPoint Presentation</vt:lpstr>
      <vt:lpstr>PowerPoint Presentation</vt:lpstr>
      <vt:lpstr>The Mountain Bikers are not the only ones that will get injured</vt:lpstr>
      <vt:lpstr>Vulnerable demographics</vt:lpstr>
    </vt:vector>
  </TitlesOfParts>
  <Company>Mobile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dc:description/>
  <cp:lastModifiedBy>Derry Talvainn</cp:lastModifiedBy>
  <cp:revision>14</cp:revision>
  <dcterms:created xsi:type="dcterms:W3CDTF">2022-03-22T05:54:12Z</dcterms:created>
  <dcterms:modified xsi:type="dcterms:W3CDTF">2022-07-07T03:21:33Z</dcterms:modified>
  <dc:language>en-AU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vt:i4>
  </property>
</Properties>
</file>